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97" r:id="rId2"/>
    <p:sldId id="305" r:id="rId3"/>
    <p:sldId id="304" r:id="rId4"/>
    <p:sldId id="307" r:id="rId5"/>
    <p:sldId id="312" r:id="rId6"/>
    <p:sldId id="310" r:id="rId7"/>
    <p:sldId id="311" r:id="rId8"/>
    <p:sldId id="258" r:id="rId9"/>
    <p:sldId id="315" r:id="rId10"/>
    <p:sldId id="327" r:id="rId11"/>
    <p:sldId id="328" r:id="rId12"/>
    <p:sldId id="320" r:id="rId13"/>
    <p:sldId id="323" r:id="rId14"/>
    <p:sldId id="324" r:id="rId15"/>
    <p:sldId id="322" r:id="rId16"/>
    <p:sldId id="300" r:id="rId17"/>
    <p:sldId id="301" r:id="rId18"/>
    <p:sldId id="326" r:id="rId19"/>
    <p:sldId id="325" r:id="rId20"/>
    <p:sldId id="302" r:id="rId21"/>
    <p:sldId id="303" r:id="rId22"/>
    <p:sldId id="30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10213C"/>
    <a:srgbClr val="000833"/>
    <a:srgbClr val="000629"/>
    <a:srgbClr val="000A40"/>
    <a:srgbClr val="011893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05"/>
    <p:restoredTop sz="94830"/>
  </p:normalViewPr>
  <p:slideViewPr>
    <p:cSldViewPr snapToGrid="0">
      <p:cViewPr>
        <p:scale>
          <a:sx n="140" d="100"/>
          <a:sy n="140" d="100"/>
        </p:scale>
        <p:origin x="-80" y="5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8T09:40:21.1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6T18:51:35.1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6T18:51:50.5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6T18:52:04.0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6T18:52:15.86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UCSD Undergrad </a:t>
            </a:r>
          </a:p>
          <a:p>
            <a:r>
              <a:rPr lang="en-US" dirty="0"/>
              <a:t>NASA ICESAT-2 </a:t>
            </a:r>
          </a:p>
          <a:p>
            <a:r>
              <a:rPr lang="en-US" dirty="0"/>
              <a:t>European Space Agency Sentinel-2</a:t>
            </a:r>
          </a:p>
        </p:txBody>
      </p:sp>
    </p:spTree>
    <p:extLst>
      <p:ext uri="{BB962C8B-B14F-4D97-AF65-F5344CB8AC3E}">
        <p14:creationId xmlns:p14="http://schemas.microsoft.com/office/powerpoint/2010/main" val="1596584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9243f438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9243f438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Iterate through the grid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834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9243f438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9243f438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460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9243f438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9243f438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915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0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3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70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56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Bleaching – happens in shallow waters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Allen Coral Atlas</a:t>
            </a:r>
          </a:p>
          <a:p>
            <a:r>
              <a:rPr lang="en-US" dirty="0"/>
              <a:t>Living Oceans Foundation</a:t>
            </a:r>
          </a:p>
        </p:txBody>
      </p:sp>
    </p:spTree>
    <p:extLst>
      <p:ext uri="{BB962C8B-B14F-4D97-AF65-F5344CB8AC3E}">
        <p14:creationId xmlns:p14="http://schemas.microsoft.com/office/powerpoint/2010/main" val="3480255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Mission (measure heights of ice sheets and sea ice)</a:t>
            </a:r>
          </a:p>
          <a:p>
            <a:r>
              <a:rPr lang="en-US" dirty="0"/>
              <a:t>Our goal</a:t>
            </a:r>
          </a:p>
          <a:p>
            <a:r>
              <a:rPr lang="en-US" dirty="0"/>
              <a:t>How calculated</a:t>
            </a:r>
          </a:p>
          <a:p>
            <a:r>
              <a:rPr lang="en-US" dirty="0"/>
              <a:t>Laser </a:t>
            </a:r>
          </a:p>
          <a:p>
            <a:r>
              <a:rPr lang="en-US" dirty="0"/>
              <a:t>Orbits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50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Mission (measure heights of ice sheets and sea ice)</a:t>
            </a:r>
          </a:p>
          <a:p>
            <a:r>
              <a:rPr lang="en-US" dirty="0"/>
              <a:t>Our goal</a:t>
            </a:r>
          </a:p>
          <a:p>
            <a:r>
              <a:rPr lang="en-US" dirty="0"/>
              <a:t>How calculated</a:t>
            </a:r>
          </a:p>
          <a:p>
            <a:r>
              <a:rPr lang="en-US" dirty="0"/>
              <a:t>Laser </a:t>
            </a:r>
          </a:p>
          <a:p>
            <a:r>
              <a:rPr lang="en-US" dirty="0"/>
              <a:t>Orbits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6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Mission (measure heights of ice sheets and sea ice)</a:t>
            </a:r>
          </a:p>
          <a:p>
            <a:r>
              <a:rPr lang="en-US" dirty="0"/>
              <a:t>Our goal</a:t>
            </a:r>
          </a:p>
          <a:p>
            <a:r>
              <a:rPr lang="en-US" dirty="0"/>
              <a:t>How calculated</a:t>
            </a:r>
          </a:p>
          <a:p>
            <a:r>
              <a:rPr lang="en-US" dirty="0"/>
              <a:t>Laser </a:t>
            </a:r>
          </a:p>
          <a:p>
            <a:r>
              <a:rPr lang="en-US" dirty="0"/>
              <a:t>Orbits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9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9243f438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9243f438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9243f438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9243f438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987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image" Target="../media/image17.png"/><Relationship Id="rId9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368" y="2958499"/>
            <a:ext cx="8364932" cy="678183"/>
          </a:xfrm>
        </p:spPr>
        <p:txBody>
          <a:bodyPr anchor="t"/>
          <a:lstStyle/>
          <a:p>
            <a:pPr algn="l"/>
            <a:r>
              <a:rPr lang="en-US" sz="1800" dirty="0"/>
              <a:t>Comparative geomorphology of coral reefs from a joint analysis of ICESat-2 bathymetry and multi-spectral imagery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143" y="3693167"/>
            <a:ext cx="3621036" cy="871220"/>
          </a:xfrm>
        </p:spPr>
        <p:txBody>
          <a:bodyPr/>
          <a:lstStyle/>
          <a:p>
            <a:pPr algn="l"/>
            <a:r>
              <a:rPr lang="en-US" sz="1200" dirty="0"/>
              <a:t>Karan Sunil, Adrian Borsa</a:t>
            </a:r>
          </a:p>
          <a:p>
            <a:pPr algn="l"/>
            <a:r>
              <a:rPr lang="en-US" sz="1000" dirty="0"/>
              <a:t>University of California San Diego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C527D-EA73-4742-8B25-BCA506D0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565" y="327103"/>
            <a:ext cx="3990484" cy="2244647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ED92318E-A23F-1A4B-A5A3-AD24762CE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51" y="4276924"/>
            <a:ext cx="1644038" cy="574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7A932-5BA8-124C-B5D8-8C8D9CB6C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907" y="4224759"/>
            <a:ext cx="879815" cy="73611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DF0D3D-3FCC-E84B-B7F0-C23939B8D6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4" t="23460" r="4062" b="22725"/>
          <a:stretch/>
        </p:blipFill>
        <p:spPr>
          <a:xfrm>
            <a:off x="7687716" y="4343815"/>
            <a:ext cx="1103425" cy="4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9454" r="9159" b="3831"/>
          <a:stretch/>
        </p:blipFill>
        <p:spPr>
          <a:xfrm>
            <a:off x="0" y="1159262"/>
            <a:ext cx="7529784" cy="32067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C3A8A4-54E8-CA4B-A7BA-42100975E71D}"/>
              </a:ext>
            </a:extLst>
          </p:cNvPr>
          <p:cNvSpPr/>
          <p:nvPr/>
        </p:nvSpPr>
        <p:spPr>
          <a:xfrm>
            <a:off x="159917" y="1299005"/>
            <a:ext cx="1751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Area of rolling window = 55m</a:t>
            </a:r>
            <a:r>
              <a:rPr lang="en-IN" baseline="30000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552352-2C65-3B41-8C0B-EE72AB2C8473}"/>
              </a:ext>
            </a:extLst>
          </p:cNvPr>
          <p:cNvSpPr/>
          <p:nvPr/>
        </p:nvSpPr>
        <p:spPr>
          <a:xfrm>
            <a:off x="159917" y="944647"/>
            <a:ext cx="4741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Iterate from left to right through reef using rolling window.</a:t>
            </a:r>
            <a:endParaRPr lang="en-IN" baseline="30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982FE-9E6D-634F-B60B-E21F3027B722}"/>
              </a:ext>
            </a:extLst>
          </p:cNvPr>
          <p:cNvSpPr txBox="1"/>
          <p:nvPr/>
        </p:nvSpPr>
        <p:spPr>
          <a:xfrm>
            <a:off x="6023610" y="32004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24B67D-790E-8345-846C-9C6456B3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863" y="70324"/>
            <a:ext cx="4878273" cy="572700"/>
          </a:xfrm>
        </p:spPr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5DCD9F-8051-BC42-8A1F-9D9E5529F233}"/>
              </a:ext>
            </a:extLst>
          </p:cNvPr>
          <p:cNvSpPr/>
          <p:nvPr/>
        </p:nvSpPr>
        <p:spPr>
          <a:xfrm>
            <a:off x="623343" y="1868806"/>
            <a:ext cx="101585" cy="133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itting, table, holding, black&#10;&#10;Description automatically generated">
            <a:extLst>
              <a:ext uri="{FF2B5EF4-FFF2-40B4-BE49-F238E27FC236}">
                <a16:creationId xmlns:a16="http://schemas.microsoft.com/office/drawing/2014/main" id="{97D53ED8-1F70-5D4F-A3D8-72073112F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776" y="1252424"/>
            <a:ext cx="1843223" cy="28651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95A8D9-7801-3543-AF5E-DB5E28795D1C}"/>
              </a:ext>
            </a:extLst>
          </p:cNvPr>
          <p:cNvCxnSpPr>
            <a:cxnSpLocks/>
          </p:cNvCxnSpPr>
          <p:nvPr/>
        </p:nvCxnSpPr>
        <p:spPr>
          <a:xfrm flipH="1">
            <a:off x="8799047" y="1620733"/>
            <a:ext cx="98558" cy="95101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B1E099-C8A8-AC4F-8FAC-27073DC1967A}"/>
              </a:ext>
            </a:extLst>
          </p:cNvPr>
          <p:cNvCxnSpPr>
            <a:cxnSpLocks/>
          </p:cNvCxnSpPr>
          <p:nvPr/>
        </p:nvCxnSpPr>
        <p:spPr>
          <a:xfrm flipH="1">
            <a:off x="8623832" y="2571750"/>
            <a:ext cx="175215" cy="1545788"/>
          </a:xfrm>
          <a:prstGeom prst="line">
            <a:avLst/>
          </a:prstGeom>
          <a:ln w="158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C6EFBC-33BC-6C47-B178-435ED2CA1C2F}"/>
              </a:ext>
            </a:extLst>
          </p:cNvPr>
          <p:cNvCxnSpPr>
            <a:cxnSpLocks/>
          </p:cNvCxnSpPr>
          <p:nvPr/>
        </p:nvCxnSpPr>
        <p:spPr>
          <a:xfrm flipH="1">
            <a:off x="8897605" y="1252424"/>
            <a:ext cx="49411" cy="368309"/>
          </a:xfrm>
          <a:prstGeom prst="line">
            <a:avLst/>
          </a:prstGeom>
          <a:ln w="158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72E6B-C682-274B-8EFB-56553FDCEA0D}"/>
              </a:ext>
            </a:extLst>
          </p:cNvPr>
          <p:cNvSpPr/>
          <p:nvPr/>
        </p:nvSpPr>
        <p:spPr>
          <a:xfrm rot="16621715">
            <a:off x="7519754" y="2573152"/>
            <a:ext cx="28617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Track 508, Beam gt1l, 2018-10-31</a:t>
            </a:r>
          </a:p>
        </p:txBody>
      </p:sp>
    </p:spTree>
    <p:extLst>
      <p:ext uri="{BB962C8B-B14F-4D97-AF65-F5344CB8AC3E}">
        <p14:creationId xmlns:p14="http://schemas.microsoft.com/office/powerpoint/2010/main" val="1126002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322E2F-631B-D741-BB50-66CC56FE4956}"/>
                  </a:ext>
                </a:extLst>
              </p14:cNvPr>
              <p14:cNvContentPartPr/>
              <p14:nvPr/>
            </p14:nvContentPartPr>
            <p14:xfrm>
              <a:off x="1733268" y="1528654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A322E2F-631B-D741-BB50-66CC56FE49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5268" y="1492654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9454" r="9159" b="3831"/>
          <a:stretch/>
        </p:blipFill>
        <p:spPr>
          <a:xfrm>
            <a:off x="-3656" y="1146586"/>
            <a:ext cx="7574230" cy="322572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5A6E703-B1E0-0B41-90A3-AE993BBF393C}"/>
              </a:ext>
            </a:extLst>
          </p:cNvPr>
          <p:cNvSpPr/>
          <p:nvPr/>
        </p:nvSpPr>
        <p:spPr>
          <a:xfrm>
            <a:off x="2744220" y="73976"/>
            <a:ext cx="46094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Use Interquartile range and median to generate</a:t>
            </a:r>
          </a:p>
          <a:p>
            <a:pPr algn="ctr"/>
            <a:r>
              <a:rPr lang="en-IN" dirty="0"/>
              <a:t>one representative point for each window. </a:t>
            </a:r>
          </a:p>
          <a:p>
            <a:pPr algn="ctr"/>
            <a:r>
              <a:rPr lang="en-IN" dirty="0"/>
              <a:t>Filtered results to include just back to back predictions</a:t>
            </a:r>
            <a:endParaRPr lang="en-IN" baseline="30000" dirty="0"/>
          </a:p>
        </p:txBody>
      </p:sp>
      <p:pic>
        <p:nvPicPr>
          <p:cNvPr id="37" name="Picture 36" descr="A screen shot of a computer&#10;&#10;Description automatically generated">
            <a:extLst>
              <a:ext uri="{FF2B5EF4-FFF2-40B4-BE49-F238E27FC236}">
                <a16:creationId xmlns:a16="http://schemas.microsoft.com/office/drawing/2014/main" id="{7EC841C9-D713-E042-B687-A9A957FBB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684" y="73976"/>
            <a:ext cx="1169780" cy="10997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B5DCD9F-8051-BC42-8A1F-9D9E5529F233}"/>
              </a:ext>
            </a:extLst>
          </p:cNvPr>
          <p:cNvSpPr/>
          <p:nvPr/>
        </p:nvSpPr>
        <p:spPr>
          <a:xfrm>
            <a:off x="1307084" y="1818517"/>
            <a:ext cx="101585" cy="133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43AD0E2-6812-854F-86CA-8CFF8C6C02D1}"/>
                  </a:ext>
                </a:extLst>
              </p14:cNvPr>
              <p14:cNvContentPartPr/>
              <p14:nvPr/>
            </p14:nvContentPartPr>
            <p14:xfrm>
              <a:off x="1357876" y="1885442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43AD0E2-6812-854F-86CA-8CFF8C6C02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9876" y="1849442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43AD0E2-6812-854F-86CA-8CFF8C6C02D1}"/>
                  </a:ext>
                </a:extLst>
              </p14:cNvPr>
              <p14:cNvContentPartPr/>
              <p14:nvPr/>
            </p14:nvContentPartPr>
            <p14:xfrm>
              <a:off x="1357516" y="1885082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43AD0E2-6812-854F-86CA-8CFF8C6C02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9516" y="1849082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43AD0E2-6812-854F-86CA-8CFF8C6C02D1}"/>
                  </a:ext>
                </a:extLst>
              </p14:cNvPr>
              <p14:cNvContentPartPr/>
              <p14:nvPr/>
            </p14:nvContentPartPr>
            <p14:xfrm>
              <a:off x="1357156" y="1884722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43AD0E2-6812-854F-86CA-8CFF8C6C02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9156" y="1848722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43AD0E2-6812-854F-86CA-8CFF8C6C02D1}"/>
                  </a:ext>
                </a:extLst>
              </p14:cNvPr>
              <p14:cNvContentPartPr/>
              <p14:nvPr/>
            </p14:nvContentPartPr>
            <p14:xfrm>
              <a:off x="1357156" y="1884002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43AD0E2-6812-854F-86CA-8CFF8C6C02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9156" y="1848002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 descr="A picture containing sitting, table, holding, black&#10;&#10;Description automatically generated">
            <a:extLst>
              <a:ext uri="{FF2B5EF4-FFF2-40B4-BE49-F238E27FC236}">
                <a16:creationId xmlns:a16="http://schemas.microsoft.com/office/drawing/2014/main" id="{8C89EF72-921B-714E-8426-CF2525F5A3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0776" y="1252424"/>
            <a:ext cx="1843223" cy="286511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676019-1323-AF42-914D-B06429FC90DA}"/>
              </a:ext>
            </a:extLst>
          </p:cNvPr>
          <p:cNvCxnSpPr>
            <a:cxnSpLocks/>
          </p:cNvCxnSpPr>
          <p:nvPr/>
        </p:nvCxnSpPr>
        <p:spPr>
          <a:xfrm flipH="1">
            <a:off x="8799047" y="1620733"/>
            <a:ext cx="98558" cy="95101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67C6D1-6BC5-B842-BD5F-508D81FAC72F}"/>
              </a:ext>
            </a:extLst>
          </p:cNvPr>
          <p:cNvCxnSpPr>
            <a:cxnSpLocks/>
          </p:cNvCxnSpPr>
          <p:nvPr/>
        </p:nvCxnSpPr>
        <p:spPr>
          <a:xfrm flipH="1">
            <a:off x="8623832" y="2571750"/>
            <a:ext cx="175215" cy="1545788"/>
          </a:xfrm>
          <a:prstGeom prst="line">
            <a:avLst/>
          </a:prstGeom>
          <a:ln w="158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A4AF37-B88E-D849-8400-420BEF4F4269}"/>
              </a:ext>
            </a:extLst>
          </p:cNvPr>
          <p:cNvCxnSpPr>
            <a:cxnSpLocks/>
          </p:cNvCxnSpPr>
          <p:nvPr/>
        </p:nvCxnSpPr>
        <p:spPr>
          <a:xfrm flipH="1">
            <a:off x="8897605" y="1252424"/>
            <a:ext cx="49411" cy="368309"/>
          </a:xfrm>
          <a:prstGeom prst="line">
            <a:avLst/>
          </a:prstGeom>
          <a:ln w="158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864A71-ACC2-F547-808F-524CBAEF6A25}"/>
              </a:ext>
            </a:extLst>
          </p:cNvPr>
          <p:cNvSpPr/>
          <p:nvPr/>
        </p:nvSpPr>
        <p:spPr>
          <a:xfrm rot="16621715">
            <a:off x="7519754" y="2573152"/>
            <a:ext cx="28617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Track 508, Beam gt1l, 2018-10-31</a:t>
            </a:r>
          </a:p>
        </p:txBody>
      </p:sp>
    </p:spTree>
    <p:extLst>
      <p:ext uri="{BB962C8B-B14F-4D97-AF65-F5344CB8AC3E}">
        <p14:creationId xmlns:p14="http://schemas.microsoft.com/office/powerpoint/2010/main" val="26962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3224" y="67831"/>
            <a:ext cx="8640476" cy="572700"/>
          </a:xfrm>
        </p:spPr>
        <p:txBody>
          <a:bodyPr/>
          <a:lstStyle/>
          <a:p>
            <a:pPr algn="ctr"/>
            <a:r>
              <a:rPr lang="en-US" sz="2000" dirty="0"/>
              <a:t>ICESat-2 bathymetry profile example (</a:t>
            </a:r>
            <a:r>
              <a:rPr lang="en-US" sz="2000" dirty="0" err="1"/>
              <a:t>Dhiffushi</a:t>
            </a:r>
            <a:r>
              <a:rPr lang="en-US" sz="2000" dirty="0"/>
              <a:t>, Maldives)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480121-1937-9F4F-AD75-0CE0E235C376}"/>
              </a:ext>
            </a:extLst>
          </p:cNvPr>
          <p:cNvCxnSpPr/>
          <p:nvPr/>
        </p:nvCxnSpPr>
        <p:spPr>
          <a:xfrm>
            <a:off x="8213174" y="452819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9E4D0D-835D-C546-A6E7-456908F81B94}"/>
              </a:ext>
            </a:extLst>
          </p:cNvPr>
          <p:cNvCxnSpPr>
            <a:cxnSpLocks/>
          </p:cNvCxnSpPr>
          <p:nvPr/>
        </p:nvCxnSpPr>
        <p:spPr>
          <a:xfrm flipH="1">
            <a:off x="8799047" y="1620733"/>
            <a:ext cx="98558" cy="95101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70C3F5-B6E4-2245-A73B-6C823299C78C}"/>
              </a:ext>
            </a:extLst>
          </p:cNvPr>
          <p:cNvCxnSpPr>
            <a:cxnSpLocks/>
          </p:cNvCxnSpPr>
          <p:nvPr/>
        </p:nvCxnSpPr>
        <p:spPr>
          <a:xfrm flipH="1">
            <a:off x="8623832" y="2571750"/>
            <a:ext cx="175215" cy="1545788"/>
          </a:xfrm>
          <a:prstGeom prst="line">
            <a:avLst/>
          </a:prstGeom>
          <a:ln w="158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2DE879-8F8B-0C4C-96F1-D8B9955112A7}"/>
              </a:ext>
            </a:extLst>
          </p:cNvPr>
          <p:cNvCxnSpPr>
            <a:cxnSpLocks/>
          </p:cNvCxnSpPr>
          <p:nvPr/>
        </p:nvCxnSpPr>
        <p:spPr>
          <a:xfrm flipH="1">
            <a:off x="8897605" y="1252424"/>
            <a:ext cx="49411" cy="368309"/>
          </a:xfrm>
          <a:prstGeom prst="line">
            <a:avLst/>
          </a:prstGeom>
          <a:ln w="158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2F59B-4187-7D47-B46A-8F57DFA6DFCE}"/>
              </a:ext>
            </a:extLst>
          </p:cNvPr>
          <p:cNvSpPr/>
          <p:nvPr/>
        </p:nvSpPr>
        <p:spPr>
          <a:xfrm rot="16621715">
            <a:off x="7519754" y="2573152"/>
            <a:ext cx="28617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Track 508, Beam gt1l, 2018-10-31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8BB57B-A7B5-9F41-8DE9-4771E1703151}"/>
              </a:ext>
            </a:extLst>
          </p:cNvPr>
          <p:cNvSpPr txBox="1"/>
          <p:nvPr/>
        </p:nvSpPr>
        <p:spPr>
          <a:xfrm>
            <a:off x="222968" y="707950"/>
            <a:ext cx="69779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80"/>
              </a:lnSpc>
            </a:pPr>
            <a:r>
              <a:rPr lang="en-US" dirty="0"/>
              <a:t>Profile generation: Bathymetry profile created by interpolation, correcting for refraction and referencing to mean sea level using independent tide estimates.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736979-A335-8446-8DDF-9A784D150003}"/>
              </a:ext>
            </a:extLst>
          </p:cNvPr>
          <p:cNvSpPr/>
          <p:nvPr/>
        </p:nvSpPr>
        <p:spPr>
          <a:xfrm>
            <a:off x="3137127" y="4357416"/>
            <a:ext cx="4417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Output is a profile of bathymetry estimates at uniform interval, with reduced noise, but also with errors</a:t>
            </a:r>
            <a:endParaRPr lang="en-IN" baseline="30000" dirty="0"/>
          </a:p>
        </p:txBody>
      </p:sp>
      <p:pic>
        <p:nvPicPr>
          <p:cNvPr id="5" name="Picture 4" descr="A picture containing text, whiteboard, drawing, man&#10;&#10;Description automatically generated">
            <a:extLst>
              <a:ext uri="{FF2B5EF4-FFF2-40B4-BE49-F238E27FC236}">
                <a16:creationId xmlns:a16="http://schemas.microsoft.com/office/drawing/2014/main" id="{87AAC89A-9CDC-F143-9445-B255AFA43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5000"/>
                    </a14:imgEffect>
                  </a14:imgLayer>
                </a14:imgProps>
              </a:ext>
            </a:extLst>
          </a:blip>
          <a:srcRect l="9350" t="9109" r="9462" b="7737"/>
          <a:stretch/>
        </p:blipFill>
        <p:spPr>
          <a:xfrm>
            <a:off x="0" y="1164266"/>
            <a:ext cx="7423927" cy="3041430"/>
          </a:xfrm>
          <a:prstGeom prst="rect">
            <a:avLst/>
          </a:prstGeom>
        </p:spPr>
      </p:pic>
      <p:pic>
        <p:nvPicPr>
          <p:cNvPr id="3" name="Picture 2" descr="A picture containing sitting, table, holding, black&#10;&#10;Description automatically generated">
            <a:extLst>
              <a:ext uri="{FF2B5EF4-FFF2-40B4-BE49-F238E27FC236}">
                <a16:creationId xmlns:a16="http://schemas.microsoft.com/office/drawing/2014/main" id="{74677118-7F27-DE49-A5BD-A14D466A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776" y="1252424"/>
            <a:ext cx="1843223" cy="28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3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59DF5-6BE1-EE41-8677-E86B632DA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6286" t="6255" r="27705" b="4307"/>
          <a:stretch/>
        </p:blipFill>
        <p:spPr>
          <a:xfrm>
            <a:off x="451556" y="321733"/>
            <a:ext cx="4741334" cy="4600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3D34F-F772-EE4D-9D4C-48FB6FCE2689}"/>
              </a:ext>
            </a:extLst>
          </p:cNvPr>
          <p:cNvSpPr txBox="1"/>
          <p:nvPr/>
        </p:nvSpPr>
        <p:spPr>
          <a:xfrm>
            <a:off x="2472267" y="243717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Fiji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264A0-769A-F94A-A0C9-0B12BF8D4400}"/>
              </a:ext>
            </a:extLst>
          </p:cNvPr>
          <p:cNvSpPr txBox="1"/>
          <p:nvPr/>
        </p:nvSpPr>
        <p:spPr>
          <a:xfrm>
            <a:off x="3623734" y="4454801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FF00"/>
                </a:solidFill>
              </a:rPr>
              <a:t>Oni-</a:t>
            </a:r>
            <a:r>
              <a:rPr lang="en-US" sz="1000" dirty="0" err="1">
                <a:solidFill>
                  <a:srgbClr val="FFFF00"/>
                </a:solidFill>
              </a:rPr>
              <a:t>i</a:t>
            </a:r>
            <a:r>
              <a:rPr lang="en-US" sz="1000" dirty="0">
                <a:solidFill>
                  <a:srgbClr val="FFFF00"/>
                </a:solidFill>
              </a:rPr>
              <a:t>-Lau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F9E7A-27A1-7745-AFB7-F851A571F818}"/>
              </a:ext>
            </a:extLst>
          </p:cNvPr>
          <p:cNvSpPr txBox="1"/>
          <p:nvPr/>
        </p:nvSpPr>
        <p:spPr>
          <a:xfrm>
            <a:off x="4718214" y="2680842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FFFF00"/>
                </a:solidFill>
              </a:rPr>
              <a:t>Moce</a:t>
            </a:r>
            <a:endParaRPr lang="en-US" sz="1000" dirty="0">
              <a:solidFill>
                <a:srgbClr val="FFFF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10A753-1B5F-684A-9AF0-9B86E8B61A86}"/>
              </a:ext>
            </a:extLst>
          </p:cNvPr>
          <p:cNvSpPr/>
          <p:nvPr/>
        </p:nvSpPr>
        <p:spPr>
          <a:xfrm>
            <a:off x="4538132" y="2686486"/>
            <a:ext cx="191370" cy="246221"/>
          </a:xfrm>
          <a:prstGeom prst="rect">
            <a:avLst/>
          </a:prstGeom>
          <a:noFill/>
          <a:ln w="15875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D7BFF-240A-1749-80A9-DD44883CB7F2}"/>
              </a:ext>
            </a:extLst>
          </p:cNvPr>
          <p:cNvSpPr/>
          <p:nvPr/>
        </p:nvSpPr>
        <p:spPr>
          <a:xfrm>
            <a:off x="4305965" y="4466089"/>
            <a:ext cx="191370" cy="246221"/>
          </a:xfrm>
          <a:prstGeom prst="rect">
            <a:avLst/>
          </a:prstGeom>
          <a:noFill/>
          <a:ln w="15875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A68E8-EDB4-0243-B9BF-4FBDC31B99C8}"/>
              </a:ext>
            </a:extLst>
          </p:cNvPr>
          <p:cNvSpPr txBox="1"/>
          <p:nvPr/>
        </p:nvSpPr>
        <p:spPr>
          <a:xfrm rot="16634658">
            <a:off x="4280282" y="761731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FF00"/>
                </a:solidFill>
              </a:rPr>
              <a:t>Track 1113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DBC04-1811-124F-91C1-C42667A52589}"/>
              </a:ext>
            </a:extLst>
          </p:cNvPr>
          <p:cNvSpPr txBox="1"/>
          <p:nvPr/>
        </p:nvSpPr>
        <p:spPr>
          <a:xfrm>
            <a:off x="5686779" y="2206346"/>
            <a:ext cx="279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Bathymetry estimation for two atolls in Fiji, both located on ICESat-2 track 1113</a:t>
            </a:r>
          </a:p>
        </p:txBody>
      </p:sp>
    </p:spTree>
    <p:extLst>
      <p:ext uri="{BB962C8B-B14F-4D97-AF65-F5344CB8AC3E}">
        <p14:creationId xmlns:p14="http://schemas.microsoft.com/office/powerpoint/2010/main" val="110730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9AB396-3C5B-3246-A519-532D0DDF3B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6286" t="6255" r="27705" b="4307"/>
          <a:stretch/>
        </p:blipFill>
        <p:spPr>
          <a:xfrm>
            <a:off x="451556" y="271638"/>
            <a:ext cx="4741334" cy="4600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3D34F-F772-EE4D-9D4C-48FB6FCE2689}"/>
              </a:ext>
            </a:extLst>
          </p:cNvPr>
          <p:cNvSpPr txBox="1"/>
          <p:nvPr/>
        </p:nvSpPr>
        <p:spPr>
          <a:xfrm>
            <a:off x="2472267" y="243717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Fiji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264A0-769A-F94A-A0C9-0B12BF8D4400}"/>
              </a:ext>
            </a:extLst>
          </p:cNvPr>
          <p:cNvSpPr txBox="1"/>
          <p:nvPr/>
        </p:nvSpPr>
        <p:spPr>
          <a:xfrm>
            <a:off x="3623734" y="4454801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Oni-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-Lau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F9E7A-27A1-7745-AFB7-F851A571F818}"/>
              </a:ext>
            </a:extLst>
          </p:cNvPr>
          <p:cNvSpPr txBox="1"/>
          <p:nvPr/>
        </p:nvSpPr>
        <p:spPr>
          <a:xfrm>
            <a:off x="4718214" y="2680842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FFFF00"/>
                </a:solidFill>
              </a:rPr>
              <a:t>Moce</a:t>
            </a:r>
            <a:endParaRPr lang="en-US" sz="1000" dirty="0">
              <a:solidFill>
                <a:srgbClr val="FFFF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10A753-1B5F-684A-9AF0-9B86E8B61A86}"/>
              </a:ext>
            </a:extLst>
          </p:cNvPr>
          <p:cNvSpPr/>
          <p:nvPr/>
        </p:nvSpPr>
        <p:spPr>
          <a:xfrm>
            <a:off x="4538132" y="2686486"/>
            <a:ext cx="191370" cy="246221"/>
          </a:xfrm>
          <a:prstGeom prst="rect">
            <a:avLst/>
          </a:prstGeom>
          <a:noFill/>
          <a:ln w="15875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D7BFF-240A-1749-80A9-DD44883CB7F2}"/>
              </a:ext>
            </a:extLst>
          </p:cNvPr>
          <p:cNvSpPr/>
          <p:nvPr/>
        </p:nvSpPr>
        <p:spPr>
          <a:xfrm>
            <a:off x="4305965" y="4466089"/>
            <a:ext cx="191370" cy="246221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A68E8-EDB4-0243-B9BF-4FBDC31B99C8}"/>
              </a:ext>
            </a:extLst>
          </p:cNvPr>
          <p:cNvSpPr txBox="1"/>
          <p:nvPr/>
        </p:nvSpPr>
        <p:spPr>
          <a:xfrm rot="16634658">
            <a:off x="4280282" y="761731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Track 1113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7DE52-42EC-3244-AB86-1EBB1D0586F2}"/>
              </a:ext>
            </a:extLst>
          </p:cNvPr>
          <p:cNvSpPr txBox="1"/>
          <p:nvPr/>
        </p:nvSpPr>
        <p:spPr>
          <a:xfrm>
            <a:off x="5816601" y="2402473"/>
            <a:ext cx="279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Moce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300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ite, water, standing, dark&#10;&#10;Description automatically generated">
            <a:extLst>
              <a:ext uri="{FF2B5EF4-FFF2-40B4-BE49-F238E27FC236}">
                <a16:creationId xmlns:a16="http://schemas.microsoft.com/office/drawing/2014/main" id="{5FA62C40-70A4-B94F-BC00-CD2FA27F3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9" t="1682" r="9700" b="2250"/>
          <a:stretch/>
        </p:blipFill>
        <p:spPr>
          <a:xfrm>
            <a:off x="3291033" y="1791390"/>
            <a:ext cx="2518638" cy="2779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07B25-1A49-D04B-B5D2-66D66D77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54" y="136349"/>
            <a:ext cx="8211413" cy="574812"/>
          </a:xfrm>
        </p:spPr>
        <p:txBody>
          <a:bodyPr/>
          <a:lstStyle/>
          <a:p>
            <a:r>
              <a:rPr lang="en-US" sz="2000" dirty="0"/>
              <a:t>Sentinel-2 Multispectral Imagery (</a:t>
            </a:r>
            <a:r>
              <a:rPr lang="en-US" sz="2000" dirty="0" err="1"/>
              <a:t>Moce</a:t>
            </a:r>
            <a:r>
              <a:rPr lang="en-US" sz="2000" dirty="0"/>
              <a:t>, Fiji)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5D0D-73DC-4348-AE4B-DAE118D18961}"/>
              </a:ext>
            </a:extLst>
          </p:cNvPr>
          <p:cNvSpPr txBox="1"/>
          <p:nvPr/>
        </p:nvSpPr>
        <p:spPr>
          <a:xfrm>
            <a:off x="193166" y="1496757"/>
            <a:ext cx="1920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Band 2 – Blue (0.490 </a:t>
            </a:r>
            <a:r>
              <a:rPr lang="en-US" sz="1200" dirty="0">
                <a:latin typeface="Symbol" pitchFamily="2" charset="2"/>
              </a:rPr>
              <a:t>m</a:t>
            </a:r>
            <a:r>
              <a:rPr lang="en-US" sz="1050" dirty="0"/>
              <a:t>m</a:t>
            </a:r>
            <a:r>
              <a:rPr lang="en-US" sz="12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E02B9-3902-5347-9F87-F6D8FB909894}"/>
              </a:ext>
            </a:extLst>
          </p:cNvPr>
          <p:cNvSpPr txBox="1"/>
          <p:nvPr/>
        </p:nvSpPr>
        <p:spPr>
          <a:xfrm>
            <a:off x="6271550" y="1514391"/>
            <a:ext cx="2518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Band 8 – Near Infrared (0.842 </a:t>
            </a:r>
            <a:r>
              <a:rPr lang="en-US" sz="1200" dirty="0">
                <a:latin typeface="Symbol" pitchFamily="2" charset="2"/>
              </a:rPr>
              <a:t>m</a:t>
            </a:r>
            <a:r>
              <a:rPr lang="en-US" sz="1050" dirty="0"/>
              <a:t>m</a:t>
            </a:r>
            <a:r>
              <a:rPr lang="en-US" sz="1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3790C-80DC-D040-96B1-D5947F9A6F53}"/>
              </a:ext>
            </a:extLst>
          </p:cNvPr>
          <p:cNvSpPr txBox="1"/>
          <p:nvPr/>
        </p:nvSpPr>
        <p:spPr>
          <a:xfrm>
            <a:off x="3206685" y="1494054"/>
            <a:ext cx="2056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Band 3 – Green (0.560 </a:t>
            </a:r>
            <a:r>
              <a:rPr lang="en-US" sz="1200" dirty="0">
                <a:latin typeface="Symbol" pitchFamily="2" charset="2"/>
              </a:rPr>
              <a:t>m</a:t>
            </a:r>
            <a:r>
              <a:rPr lang="en-US" sz="1050" dirty="0"/>
              <a:t>m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4DE260-B3B9-0442-BCB9-3A577AFCB1E5}"/>
              </a:ext>
            </a:extLst>
          </p:cNvPr>
          <p:cNvSpPr txBox="1"/>
          <p:nvPr/>
        </p:nvSpPr>
        <p:spPr>
          <a:xfrm>
            <a:off x="193166" y="572662"/>
            <a:ext cx="2356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10-meter resolution</a:t>
            </a:r>
          </a:p>
          <a:p>
            <a:r>
              <a:rPr lang="en-US" sz="1600" dirty="0"/>
              <a:t>Global coverage</a:t>
            </a:r>
          </a:p>
          <a:p>
            <a:r>
              <a:rPr lang="en-US" sz="1600" dirty="0"/>
              <a:t>Freely/publicly available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8DA20-9CFD-5C4F-96EC-A14D9CF9F564}"/>
              </a:ext>
            </a:extLst>
          </p:cNvPr>
          <p:cNvSpPr txBox="1"/>
          <p:nvPr/>
        </p:nvSpPr>
        <p:spPr>
          <a:xfrm>
            <a:off x="6195483" y="4534591"/>
            <a:ext cx="288706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sz="1000" dirty="0"/>
              <a:t>High reflectance from clouds/land, no water penetration.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F7481-C5C7-BC49-87C2-0776ACE8E9DC}"/>
              </a:ext>
            </a:extLst>
          </p:cNvPr>
          <p:cNvSpPr txBox="1"/>
          <p:nvPr/>
        </p:nvSpPr>
        <p:spPr>
          <a:xfrm>
            <a:off x="3190658" y="4534591"/>
            <a:ext cx="288706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sz="1000" dirty="0"/>
              <a:t>Penetrates water, moderate attenuation with depth.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047C1-D968-5749-93FA-F9040705A0D1}"/>
              </a:ext>
            </a:extLst>
          </p:cNvPr>
          <p:cNvSpPr txBox="1"/>
          <p:nvPr/>
        </p:nvSpPr>
        <p:spPr>
          <a:xfrm>
            <a:off x="196771" y="4548060"/>
            <a:ext cx="2887069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sz="1000" dirty="0"/>
              <a:t>Penetrates water, low attenuation with depth.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58" t="35627" r="28468" b="7734"/>
          <a:stretch/>
        </p:blipFill>
        <p:spPr>
          <a:xfrm>
            <a:off x="6312739" y="1761258"/>
            <a:ext cx="2497210" cy="27529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8" t="1244" r="9148" b="6574"/>
          <a:stretch/>
        </p:blipFill>
        <p:spPr>
          <a:xfrm>
            <a:off x="278752" y="1740921"/>
            <a:ext cx="2610250" cy="279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9" y="147638"/>
            <a:ext cx="4373190" cy="574812"/>
          </a:xfrm>
        </p:spPr>
        <p:txBody>
          <a:bodyPr/>
          <a:lstStyle/>
          <a:p>
            <a:r>
              <a:rPr lang="en-US" sz="2000" dirty="0"/>
              <a:t>Bathymetry from imagery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897" y="835875"/>
            <a:ext cx="3911026" cy="4068624"/>
          </a:xfrm>
        </p:spPr>
        <p:txBody>
          <a:bodyPr/>
          <a:lstStyle/>
          <a:p>
            <a:pPr>
              <a:lnSpc>
                <a:spcPts val="172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Blue and green light that reflects from the seafloor is attenuated to different degrees by passage through seawater.</a:t>
            </a:r>
          </a:p>
          <a:p>
            <a:pPr>
              <a:lnSpc>
                <a:spcPts val="172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Can use the linear relationship between [Log(blue light) – Log(green light)] to estimate depth from Sentinel-2 green and blue pixel values.</a:t>
            </a:r>
          </a:p>
          <a:p>
            <a:pPr>
              <a:lnSpc>
                <a:spcPts val="172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Poor performance of imagery-only bathymetry estimates necessitates using independent bathymetry data to calibrate this relationship.</a:t>
            </a:r>
          </a:p>
          <a:p>
            <a:pPr>
              <a:lnSpc>
                <a:spcPts val="172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Figure at right shows actual data over </a:t>
            </a:r>
            <a:r>
              <a:rPr lang="en-US" sz="1400" dirty="0" err="1">
                <a:solidFill>
                  <a:schemeClr val="tx1"/>
                </a:solidFill>
              </a:rPr>
              <a:t>Moce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using depths from an ICESat-2 profile and collocated Sentinel-2 pixels.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D6F17-B9C7-3442-82BB-601414501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7"/>
          <a:stretch/>
        </p:blipFill>
        <p:spPr>
          <a:xfrm>
            <a:off x="4118301" y="835875"/>
            <a:ext cx="5025699" cy="36124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BAE38D-C34B-CC4F-B4F7-70A0408341D8}"/>
              </a:ext>
            </a:extLst>
          </p:cNvPr>
          <p:cNvSpPr/>
          <p:nvPr/>
        </p:nvSpPr>
        <p:spPr>
          <a:xfrm>
            <a:off x="5889377" y="1014990"/>
            <a:ext cx="2820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sz="1200" dirty="0"/>
              <a:t>2m buffer for sea level prediction</a:t>
            </a:r>
            <a:endParaRPr lang="en-IN" sz="1200" baseline="30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C2B1EE-A903-9D47-B43A-11CEB2BD3064}"/>
              </a:ext>
            </a:extLst>
          </p:cNvPr>
          <p:cNvCxnSpPr>
            <a:cxnSpLocks/>
          </p:cNvCxnSpPr>
          <p:nvPr/>
        </p:nvCxnSpPr>
        <p:spPr>
          <a:xfrm>
            <a:off x="4763838" y="1302135"/>
            <a:ext cx="4055165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97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F877BA8-4573-9E4E-A2D9-4B23F5432692}"/>
              </a:ext>
            </a:extLst>
          </p:cNvPr>
          <p:cNvSpPr/>
          <p:nvPr/>
        </p:nvSpPr>
        <p:spPr>
          <a:xfrm>
            <a:off x="406400" y="728133"/>
            <a:ext cx="3736866" cy="3629378"/>
          </a:xfrm>
          <a:prstGeom prst="rect">
            <a:avLst/>
          </a:prstGeom>
          <a:solidFill>
            <a:srgbClr val="10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"/>
          <a:stretch/>
        </p:blipFill>
        <p:spPr>
          <a:xfrm>
            <a:off x="4148815" y="474525"/>
            <a:ext cx="4714513" cy="41944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053DA4-8BDE-F94E-9660-447CF8591B0F}"/>
              </a:ext>
            </a:extLst>
          </p:cNvPr>
          <p:cNvSpPr/>
          <p:nvPr/>
        </p:nvSpPr>
        <p:spPr>
          <a:xfrm>
            <a:off x="7309556" y="986759"/>
            <a:ext cx="1026225" cy="2042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4" y="833131"/>
            <a:ext cx="3495823" cy="34772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2DF08C-66E2-284D-91DD-317A3A2E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104361"/>
            <a:ext cx="3419823" cy="477078"/>
          </a:xfrm>
        </p:spPr>
        <p:txBody>
          <a:bodyPr/>
          <a:lstStyle/>
          <a:p>
            <a:r>
              <a:rPr lang="en-US" sz="2000" dirty="0" err="1"/>
              <a:t>Moce</a:t>
            </a:r>
            <a:r>
              <a:rPr lang="en-US" sz="2000" dirty="0"/>
              <a:t>, Fiji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FC1494-37AD-0C47-A93C-CF2BA3162797}"/>
              </a:ext>
            </a:extLst>
          </p:cNvPr>
          <p:cNvSpPr txBox="1">
            <a:spLocks/>
          </p:cNvSpPr>
          <p:nvPr/>
        </p:nvSpPr>
        <p:spPr>
          <a:xfrm>
            <a:off x="7411437" y="918851"/>
            <a:ext cx="822462" cy="33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L = Land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4789B5-4296-A24E-9D9C-0C1F0CE614D0}"/>
              </a:ext>
            </a:extLst>
          </p:cNvPr>
          <p:cNvSpPr txBox="1">
            <a:spLocks/>
          </p:cNvSpPr>
          <p:nvPr/>
        </p:nvSpPr>
        <p:spPr>
          <a:xfrm>
            <a:off x="5677879" y="1364011"/>
            <a:ext cx="200313" cy="31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273517-7E7E-7342-91CE-E240FB70F87A}"/>
              </a:ext>
            </a:extLst>
          </p:cNvPr>
          <p:cNvSpPr txBox="1">
            <a:spLocks/>
          </p:cNvSpPr>
          <p:nvPr/>
        </p:nvSpPr>
        <p:spPr>
          <a:xfrm>
            <a:off x="6397263" y="2628363"/>
            <a:ext cx="245694" cy="30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947924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721F109-F0A7-724D-95C0-C45B9A50E1BD}"/>
              </a:ext>
            </a:extLst>
          </p:cNvPr>
          <p:cNvSpPr/>
          <p:nvPr/>
        </p:nvSpPr>
        <p:spPr>
          <a:xfrm>
            <a:off x="406400" y="728133"/>
            <a:ext cx="3736866" cy="3629378"/>
          </a:xfrm>
          <a:prstGeom prst="rect">
            <a:avLst/>
          </a:prstGeom>
          <a:solidFill>
            <a:srgbClr val="00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"/>
          <a:stretch/>
        </p:blipFill>
        <p:spPr>
          <a:xfrm>
            <a:off x="4143266" y="474525"/>
            <a:ext cx="4714513" cy="41944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053DA4-8BDE-F94E-9660-447CF8591B0F}"/>
              </a:ext>
            </a:extLst>
          </p:cNvPr>
          <p:cNvSpPr/>
          <p:nvPr/>
        </p:nvSpPr>
        <p:spPr>
          <a:xfrm>
            <a:off x="7309556" y="986759"/>
            <a:ext cx="1026225" cy="2042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2DF08C-66E2-284D-91DD-317A3A2E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104361"/>
            <a:ext cx="3419823" cy="477078"/>
          </a:xfrm>
        </p:spPr>
        <p:txBody>
          <a:bodyPr/>
          <a:lstStyle/>
          <a:p>
            <a:r>
              <a:rPr lang="en-US" sz="2000" dirty="0" err="1"/>
              <a:t>Moce</a:t>
            </a:r>
            <a:r>
              <a:rPr lang="en-US" sz="2000" dirty="0"/>
              <a:t>, Fiji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FC1494-37AD-0C47-A93C-CF2BA3162797}"/>
              </a:ext>
            </a:extLst>
          </p:cNvPr>
          <p:cNvSpPr txBox="1">
            <a:spLocks/>
          </p:cNvSpPr>
          <p:nvPr/>
        </p:nvSpPr>
        <p:spPr>
          <a:xfrm>
            <a:off x="7411437" y="918851"/>
            <a:ext cx="822462" cy="33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L = Land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4789B5-4296-A24E-9D9C-0C1F0CE614D0}"/>
              </a:ext>
            </a:extLst>
          </p:cNvPr>
          <p:cNvSpPr txBox="1">
            <a:spLocks/>
          </p:cNvSpPr>
          <p:nvPr/>
        </p:nvSpPr>
        <p:spPr>
          <a:xfrm>
            <a:off x="5677879" y="1364011"/>
            <a:ext cx="200313" cy="31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273517-7E7E-7342-91CE-E240FB70F87A}"/>
              </a:ext>
            </a:extLst>
          </p:cNvPr>
          <p:cNvSpPr txBox="1">
            <a:spLocks/>
          </p:cNvSpPr>
          <p:nvPr/>
        </p:nvSpPr>
        <p:spPr>
          <a:xfrm>
            <a:off x="6397263" y="2628363"/>
            <a:ext cx="245694" cy="30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BF3B34-987E-AC40-9472-BD06193F3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060" t="12007" b="7308"/>
          <a:stretch/>
        </p:blipFill>
        <p:spPr>
          <a:xfrm>
            <a:off x="603955" y="918851"/>
            <a:ext cx="3539311" cy="3438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6B7DF-D32F-A046-B8CE-7229209D65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14" t="63921" r="77760" b="2937"/>
          <a:stretch/>
        </p:blipFill>
        <p:spPr>
          <a:xfrm>
            <a:off x="425317" y="2945051"/>
            <a:ext cx="901132" cy="1412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0C2614-0541-964C-B0FC-E3ED69404BE2}"/>
              </a:ext>
            </a:extLst>
          </p:cNvPr>
          <p:cNvSpPr txBox="1"/>
          <p:nvPr/>
        </p:nvSpPr>
        <p:spPr>
          <a:xfrm>
            <a:off x="286221" y="4384782"/>
            <a:ext cx="4028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Bathymetry estimates from Allen Coral Atlas do not capture shallow/deep variations inside the atoll.</a:t>
            </a:r>
          </a:p>
        </p:txBody>
      </p:sp>
    </p:spTree>
    <p:extLst>
      <p:ext uri="{BB962C8B-B14F-4D97-AF65-F5344CB8AC3E}">
        <p14:creationId xmlns:p14="http://schemas.microsoft.com/office/powerpoint/2010/main" val="2326538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59DF5-6BE1-EE41-8677-E86B632DA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6286" t="6255" r="27705" b="4307"/>
          <a:stretch/>
        </p:blipFill>
        <p:spPr>
          <a:xfrm>
            <a:off x="451556" y="321733"/>
            <a:ext cx="4741334" cy="4600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3D34F-F772-EE4D-9D4C-48FB6FCE2689}"/>
              </a:ext>
            </a:extLst>
          </p:cNvPr>
          <p:cNvSpPr txBox="1"/>
          <p:nvPr/>
        </p:nvSpPr>
        <p:spPr>
          <a:xfrm>
            <a:off x="2472267" y="243717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Fiji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264A0-769A-F94A-A0C9-0B12BF8D4400}"/>
              </a:ext>
            </a:extLst>
          </p:cNvPr>
          <p:cNvSpPr txBox="1"/>
          <p:nvPr/>
        </p:nvSpPr>
        <p:spPr>
          <a:xfrm>
            <a:off x="3623734" y="4454801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FF00"/>
                </a:solidFill>
              </a:rPr>
              <a:t>Oni-</a:t>
            </a:r>
            <a:r>
              <a:rPr lang="en-US" sz="1000" dirty="0" err="1">
                <a:solidFill>
                  <a:srgbClr val="FFFF00"/>
                </a:solidFill>
              </a:rPr>
              <a:t>i</a:t>
            </a:r>
            <a:r>
              <a:rPr lang="en-US" sz="1000" dirty="0">
                <a:solidFill>
                  <a:srgbClr val="FFFF00"/>
                </a:solidFill>
              </a:rPr>
              <a:t>-Lau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F9E7A-27A1-7745-AFB7-F851A571F818}"/>
              </a:ext>
            </a:extLst>
          </p:cNvPr>
          <p:cNvSpPr txBox="1"/>
          <p:nvPr/>
        </p:nvSpPr>
        <p:spPr>
          <a:xfrm>
            <a:off x="4718214" y="2680842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Moce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10A753-1B5F-684A-9AF0-9B86E8B61A86}"/>
              </a:ext>
            </a:extLst>
          </p:cNvPr>
          <p:cNvSpPr/>
          <p:nvPr/>
        </p:nvSpPr>
        <p:spPr>
          <a:xfrm>
            <a:off x="4538132" y="2686486"/>
            <a:ext cx="191370" cy="246221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D7BFF-240A-1749-80A9-DD44883CB7F2}"/>
              </a:ext>
            </a:extLst>
          </p:cNvPr>
          <p:cNvSpPr/>
          <p:nvPr/>
        </p:nvSpPr>
        <p:spPr>
          <a:xfrm>
            <a:off x="4305965" y="4466089"/>
            <a:ext cx="191370" cy="246221"/>
          </a:xfrm>
          <a:prstGeom prst="rect">
            <a:avLst/>
          </a:prstGeom>
          <a:noFill/>
          <a:ln w="15875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A68E8-EDB4-0243-B9BF-4FBDC31B99C8}"/>
              </a:ext>
            </a:extLst>
          </p:cNvPr>
          <p:cNvSpPr txBox="1"/>
          <p:nvPr/>
        </p:nvSpPr>
        <p:spPr>
          <a:xfrm rot="16634658">
            <a:off x="4280282" y="761731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Track 1113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DBC04-1811-124F-91C1-C42667A52589}"/>
              </a:ext>
            </a:extLst>
          </p:cNvPr>
          <p:cNvSpPr txBox="1"/>
          <p:nvPr/>
        </p:nvSpPr>
        <p:spPr>
          <a:xfrm>
            <a:off x="5816601" y="2402473"/>
            <a:ext cx="279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Oni-</a:t>
            </a:r>
            <a:r>
              <a:rPr lang="en-US" sz="1600" dirty="0" err="1"/>
              <a:t>i</a:t>
            </a:r>
            <a:r>
              <a:rPr lang="en-US" sz="1600" dirty="0"/>
              <a:t>-Lau</a:t>
            </a:r>
          </a:p>
        </p:txBody>
      </p:sp>
    </p:spTree>
    <p:extLst>
      <p:ext uri="{BB962C8B-B14F-4D97-AF65-F5344CB8AC3E}">
        <p14:creationId xmlns:p14="http://schemas.microsoft.com/office/powerpoint/2010/main" val="283772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02" y="545953"/>
            <a:ext cx="8156532" cy="496388"/>
          </a:xfrm>
        </p:spPr>
        <p:txBody>
          <a:bodyPr anchor="t"/>
          <a:lstStyle/>
          <a:p>
            <a:r>
              <a:rPr lang="en-US" sz="2000" dirty="0"/>
              <a:t>Introduction to coral reefs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078" y="1245792"/>
            <a:ext cx="3940472" cy="3614706"/>
          </a:xfrm>
        </p:spPr>
        <p:txBody>
          <a:bodyPr/>
          <a:lstStyle/>
          <a:p>
            <a:pPr>
              <a:lnSpc>
                <a:spcPts val="19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Covers 1% of the Earth’s surface.</a:t>
            </a:r>
          </a:p>
          <a:p>
            <a:pPr>
              <a:lnSpc>
                <a:spcPts val="19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Supports the most species per unit area for marine ecosystems.</a:t>
            </a:r>
          </a:p>
          <a:p>
            <a:pPr>
              <a:lnSpc>
                <a:spcPts val="19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Take between 100,000 to 30,000,000 years to fully form.</a:t>
            </a:r>
          </a:p>
          <a:p>
            <a:pPr>
              <a:lnSpc>
                <a:spcPts val="19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Generates $375 billion each year through tourism.</a:t>
            </a:r>
          </a:p>
          <a:p>
            <a:pPr>
              <a:lnSpc>
                <a:spcPts val="19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Numerous drugs developed from coral reef animals and plants.</a:t>
            </a:r>
          </a:p>
        </p:txBody>
      </p:sp>
      <p:pic>
        <p:nvPicPr>
          <p:cNvPr id="5" name="Picture 4" descr="A picture containing outdoor, reef, colorful, sitting&#10;&#10;Description automatically generated">
            <a:extLst>
              <a:ext uri="{FF2B5EF4-FFF2-40B4-BE49-F238E27FC236}">
                <a16:creationId xmlns:a16="http://schemas.microsoft.com/office/drawing/2014/main" id="{5D7F1202-EAD3-2F41-980B-1225614B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68" y="1338636"/>
            <a:ext cx="3227168" cy="285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0F6F234-3979-8C43-8FF3-4B0A4BC68019}"/>
              </a:ext>
            </a:extLst>
          </p:cNvPr>
          <p:cNvSpPr/>
          <p:nvPr/>
        </p:nvSpPr>
        <p:spPr>
          <a:xfrm>
            <a:off x="406400" y="728133"/>
            <a:ext cx="3736866" cy="3629378"/>
          </a:xfrm>
          <a:prstGeom prst="rect">
            <a:avLst/>
          </a:prstGeom>
          <a:solidFill>
            <a:srgbClr val="10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50" y="491620"/>
            <a:ext cx="4887900" cy="42516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F04CEF-C89A-874A-941C-77D0FC60BD23}"/>
              </a:ext>
            </a:extLst>
          </p:cNvPr>
          <p:cNvSpPr/>
          <p:nvPr/>
        </p:nvSpPr>
        <p:spPr>
          <a:xfrm>
            <a:off x="7473244" y="3921228"/>
            <a:ext cx="895058" cy="391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23FC5E-9129-2B41-8D43-1F1DA17F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33" y="183875"/>
            <a:ext cx="3326860" cy="477078"/>
          </a:xfrm>
        </p:spPr>
        <p:txBody>
          <a:bodyPr/>
          <a:lstStyle/>
          <a:p>
            <a:r>
              <a:rPr lang="en-US" sz="2000" dirty="0"/>
              <a:t>Ono-</a:t>
            </a:r>
            <a:r>
              <a:rPr lang="en-US" sz="2000" dirty="0" err="1"/>
              <a:t>i</a:t>
            </a:r>
            <a:r>
              <a:rPr lang="en-US" sz="2000" dirty="0"/>
              <a:t>-Lau, Fiji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EEDB84-D1C9-0149-97E4-A86B6F4E7F6B}"/>
              </a:ext>
            </a:extLst>
          </p:cNvPr>
          <p:cNvSpPr txBox="1">
            <a:spLocks/>
          </p:cNvSpPr>
          <p:nvPr/>
        </p:nvSpPr>
        <p:spPr>
          <a:xfrm>
            <a:off x="7367573" y="3836136"/>
            <a:ext cx="1119282" cy="4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/>
              <a:t>L = Land</a:t>
            </a:r>
          </a:p>
          <a:p>
            <a:pPr algn="ctr"/>
            <a:r>
              <a:rPr lang="en-US" sz="1200" dirty="0"/>
              <a:t>C = Clouds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A44592-B44F-FA48-A175-CFF70360A2F0}"/>
              </a:ext>
            </a:extLst>
          </p:cNvPr>
          <p:cNvSpPr txBox="1">
            <a:spLocks/>
          </p:cNvSpPr>
          <p:nvPr/>
        </p:nvSpPr>
        <p:spPr>
          <a:xfrm>
            <a:off x="5724835" y="1814766"/>
            <a:ext cx="200313" cy="31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/>
              <a:t>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F78E8C-7A0D-A74C-B560-E66F41393F57}"/>
              </a:ext>
            </a:extLst>
          </p:cNvPr>
          <p:cNvSpPr txBox="1">
            <a:spLocks/>
          </p:cNvSpPr>
          <p:nvPr/>
        </p:nvSpPr>
        <p:spPr>
          <a:xfrm>
            <a:off x="7167260" y="2462160"/>
            <a:ext cx="200313" cy="31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/>
              <a:t>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5AF1388-4A66-4040-A934-E0E024EDDBFD}"/>
              </a:ext>
            </a:extLst>
          </p:cNvPr>
          <p:cNvSpPr txBox="1">
            <a:spLocks/>
          </p:cNvSpPr>
          <p:nvPr/>
        </p:nvSpPr>
        <p:spPr>
          <a:xfrm>
            <a:off x="6845654" y="1940248"/>
            <a:ext cx="200313" cy="31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/>
              <a:t>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18E59B-8B72-794C-8B9F-310A723A7082}"/>
              </a:ext>
            </a:extLst>
          </p:cNvPr>
          <p:cNvSpPr txBox="1">
            <a:spLocks/>
          </p:cNvSpPr>
          <p:nvPr/>
        </p:nvSpPr>
        <p:spPr>
          <a:xfrm>
            <a:off x="6094611" y="2709288"/>
            <a:ext cx="200313" cy="31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/>
              <a:t>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5C5B28-30D6-9C49-8305-EC065EF1C0BE}"/>
              </a:ext>
            </a:extLst>
          </p:cNvPr>
          <p:cNvSpPr txBox="1">
            <a:spLocks/>
          </p:cNvSpPr>
          <p:nvPr/>
        </p:nvSpPr>
        <p:spPr>
          <a:xfrm>
            <a:off x="5129353" y="2387523"/>
            <a:ext cx="200313" cy="31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/>
              <a:t>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27EF97-57CE-F64A-9779-2B7D7886D6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2" t="15802" r="13175" b="37778"/>
          <a:stretch/>
        </p:blipFill>
        <p:spPr>
          <a:xfrm>
            <a:off x="474133" y="818702"/>
            <a:ext cx="3510060" cy="3453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053783-82C2-724F-82DA-216246107446}"/>
              </a:ext>
            </a:extLst>
          </p:cNvPr>
          <p:cNvSpPr txBox="1"/>
          <p:nvPr/>
        </p:nvSpPr>
        <p:spPr>
          <a:xfrm>
            <a:off x="322749" y="4357511"/>
            <a:ext cx="3904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Comparison of imagery with bathymetry estimate (right) indicates that the bathymetry is biased high, so that shallow reef is assigned positive elevations. Averaging multiple estimates reduces errors such as these. </a:t>
            </a:r>
          </a:p>
        </p:txBody>
      </p:sp>
    </p:spTree>
    <p:extLst>
      <p:ext uri="{BB962C8B-B14F-4D97-AF65-F5344CB8AC3E}">
        <p14:creationId xmlns:p14="http://schemas.microsoft.com/office/powerpoint/2010/main" val="973543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7904" y="141043"/>
            <a:ext cx="4841411" cy="572700"/>
          </a:xfrm>
        </p:spPr>
        <p:txBody>
          <a:bodyPr/>
          <a:lstStyle/>
          <a:p>
            <a:r>
              <a:rPr lang="en-US" sz="2000" dirty="0"/>
              <a:t>Bathymetry histograms of two Fiji reefs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86" y="63984"/>
            <a:ext cx="2672239" cy="2571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65" y="2507767"/>
            <a:ext cx="2722708" cy="26357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3BE392-79E0-3A41-B5D9-4DC0C8BC1326}"/>
              </a:ext>
            </a:extLst>
          </p:cNvPr>
          <p:cNvCxnSpPr>
            <a:cxnSpLocks/>
          </p:cNvCxnSpPr>
          <p:nvPr/>
        </p:nvCxnSpPr>
        <p:spPr>
          <a:xfrm>
            <a:off x="6752071" y="224493"/>
            <a:ext cx="0" cy="46924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4FC74A-1636-E148-98F1-A5D76096A0E0}"/>
              </a:ext>
            </a:extLst>
          </p:cNvPr>
          <p:cNvCxnSpPr>
            <a:cxnSpLocks/>
          </p:cNvCxnSpPr>
          <p:nvPr/>
        </p:nvCxnSpPr>
        <p:spPr>
          <a:xfrm>
            <a:off x="6548871" y="218849"/>
            <a:ext cx="0" cy="46924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A4755F-75D7-5B41-9427-53019C0690DC}"/>
              </a:ext>
            </a:extLst>
          </p:cNvPr>
          <p:cNvCxnSpPr>
            <a:cxnSpLocks/>
          </p:cNvCxnSpPr>
          <p:nvPr/>
        </p:nvCxnSpPr>
        <p:spPr>
          <a:xfrm>
            <a:off x="6951392" y="219876"/>
            <a:ext cx="0" cy="46924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63E488-6413-034B-B9F7-A54135F96AEF}"/>
              </a:ext>
            </a:extLst>
          </p:cNvPr>
          <p:cNvSpPr txBox="1"/>
          <p:nvPr/>
        </p:nvSpPr>
        <p:spPr>
          <a:xfrm rot="16200000">
            <a:off x="6243224" y="4619205"/>
            <a:ext cx="463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FFFF00"/>
                </a:solidFill>
              </a:rPr>
              <a:t>Peak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18DB2-FE96-884F-A4C2-455527F7F1CF}"/>
              </a:ext>
            </a:extLst>
          </p:cNvPr>
          <p:cNvSpPr txBox="1"/>
          <p:nvPr/>
        </p:nvSpPr>
        <p:spPr>
          <a:xfrm rot="16200000">
            <a:off x="6440776" y="4619681"/>
            <a:ext cx="463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FFFF00"/>
                </a:solidFill>
              </a:rPr>
              <a:t>Peak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3DB42-A26B-F349-9096-C7FC07D8A7FB}"/>
              </a:ext>
            </a:extLst>
          </p:cNvPr>
          <p:cNvSpPr txBox="1"/>
          <p:nvPr/>
        </p:nvSpPr>
        <p:spPr>
          <a:xfrm rot="16200000">
            <a:off x="6646479" y="4616958"/>
            <a:ext cx="463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FFFF00"/>
                </a:solidFill>
              </a:rPr>
              <a:t>Peak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A1CF8-CCEC-984A-9BD6-AF23C7E82F1C}"/>
              </a:ext>
            </a:extLst>
          </p:cNvPr>
          <p:cNvSpPr txBox="1"/>
          <p:nvPr/>
        </p:nvSpPr>
        <p:spPr>
          <a:xfrm>
            <a:off x="355600" y="852311"/>
            <a:ext cx="4216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Oni-</a:t>
            </a:r>
            <a:r>
              <a:rPr lang="en-US" dirty="0" err="1"/>
              <a:t>i</a:t>
            </a:r>
            <a:r>
              <a:rPr lang="en-US" dirty="0"/>
              <a:t>-Lau exhibits three peaks in its bathymetry distribution (labelled in yellow as Peaks 1-3), all separated by ~5 m.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/>
              <a:t>Moce</a:t>
            </a:r>
            <a:r>
              <a:rPr lang="en-US" dirty="0"/>
              <a:t> exhibits only two peaks, but these are also separated by ~5 m and may align with Oni-</a:t>
            </a:r>
            <a:r>
              <a:rPr lang="en-US" dirty="0" err="1"/>
              <a:t>i</a:t>
            </a:r>
            <a:r>
              <a:rPr lang="en-US" dirty="0"/>
              <a:t>-Lau peaks after estimates are averaged.</a:t>
            </a:r>
          </a:p>
        </p:txBody>
      </p:sp>
    </p:spTree>
    <p:extLst>
      <p:ext uri="{BB962C8B-B14F-4D97-AF65-F5344CB8AC3E}">
        <p14:creationId xmlns:p14="http://schemas.microsoft.com/office/powerpoint/2010/main" val="157013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044B-9613-CE48-9E6E-81BB92FD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20" y="445025"/>
            <a:ext cx="8279280" cy="572700"/>
          </a:xfrm>
        </p:spPr>
        <p:txBody>
          <a:bodyPr/>
          <a:lstStyle/>
          <a:p>
            <a:r>
              <a:rPr lang="en-US" sz="2400" dirty="0"/>
              <a:t>Conclusions</a:t>
            </a:r>
            <a:r>
              <a:rPr lang="en-US" sz="2000" dirty="0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7596-8E6C-AC4A-8FE7-5579E895C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258" y="1207231"/>
            <a:ext cx="7638652" cy="3416400"/>
          </a:xfrm>
        </p:spPr>
        <p:txBody>
          <a:bodyPr/>
          <a:lstStyle/>
          <a:p>
            <a:pPr>
              <a:lnSpc>
                <a:spcPts val="214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We can estimate coral reef bathymetry anywhere on Earth using a combination of satellite imagery and satellite bathymetry.</a:t>
            </a:r>
          </a:p>
          <a:p>
            <a:pPr>
              <a:lnSpc>
                <a:spcPts val="214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ICESat-2 photon data provide shallow bathymetry at 1-meter horizonal resolution, while satellite Imagery is at a 10m resolution suggesting that we can use higher-resolution imagery for bathymetric estimates</a:t>
            </a:r>
          </a:p>
          <a:p>
            <a:pPr>
              <a:lnSpc>
                <a:spcPts val="244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Applications:</a:t>
            </a:r>
          </a:p>
          <a:p>
            <a:pPr lvl="1">
              <a:lnSpc>
                <a:spcPts val="174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From reef depth distributions, we can identify which corals are at a higher risk of endangerment due to sea surface warming. </a:t>
            </a:r>
          </a:p>
          <a:p>
            <a:pPr lvl="1">
              <a:lnSpc>
                <a:spcPts val="1740"/>
              </a:lnSpc>
              <a:spcBef>
                <a:spcPts val="10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We can study the effect of natural disasters such as hurricanes by analyzing before and after bathymetry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9985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542287"/>
            <a:ext cx="8198887" cy="572700"/>
          </a:xfrm>
        </p:spPr>
        <p:txBody>
          <a:bodyPr/>
          <a:lstStyle/>
          <a:p>
            <a:r>
              <a:rPr lang="en-US" sz="2000" dirty="0"/>
              <a:t>Threats to coral reefs</a:t>
            </a:r>
          </a:p>
        </p:txBody>
      </p:sp>
      <p:pic>
        <p:nvPicPr>
          <p:cNvPr id="5" name="Picture 4" descr="A picture containing animal, coral, photo, sitting&#10;&#10;Description automatically generated">
            <a:extLst>
              <a:ext uri="{FF2B5EF4-FFF2-40B4-BE49-F238E27FC236}">
                <a16:creationId xmlns:a16="http://schemas.microsoft.com/office/drawing/2014/main" id="{833C58BB-049D-D645-A3B1-D88971039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22" y="1430783"/>
            <a:ext cx="3422902" cy="2281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16BDB-3386-674C-B88B-F6FD53E21EE4}"/>
              </a:ext>
            </a:extLst>
          </p:cNvPr>
          <p:cNvSpPr txBox="1"/>
          <p:nvPr/>
        </p:nvSpPr>
        <p:spPr>
          <a:xfrm>
            <a:off x="5008127" y="1169173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Healthy coral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7BD5E-824C-8E43-BCA4-453E195F5382}"/>
              </a:ext>
            </a:extLst>
          </p:cNvPr>
          <p:cNvSpPr txBox="1"/>
          <p:nvPr/>
        </p:nvSpPr>
        <p:spPr>
          <a:xfrm>
            <a:off x="6752915" y="1169173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Bleached coral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3CDBACB-9C15-EB48-8785-57B76D342A28}"/>
              </a:ext>
            </a:extLst>
          </p:cNvPr>
          <p:cNvSpPr txBox="1">
            <a:spLocks/>
          </p:cNvSpPr>
          <p:nvPr/>
        </p:nvSpPr>
        <p:spPr>
          <a:xfrm>
            <a:off x="502078" y="1245792"/>
            <a:ext cx="3981282" cy="285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9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Weather related damages – cyclones, hurricanes.</a:t>
            </a:r>
          </a:p>
          <a:p>
            <a:pPr>
              <a:lnSpc>
                <a:spcPts val="19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Long periods of exceptionally low tides.</a:t>
            </a:r>
          </a:p>
          <a:p>
            <a:pPr>
              <a:lnSpc>
                <a:spcPts val="19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Increased sea surface temperatures.</a:t>
            </a:r>
          </a:p>
          <a:p>
            <a:pPr>
              <a:lnSpc>
                <a:spcPts val="19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Pollution – increases nutrient level that leads to higher algae growth.</a:t>
            </a:r>
          </a:p>
          <a:p>
            <a:pPr>
              <a:lnSpc>
                <a:spcPts val="19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Overfishing.</a:t>
            </a:r>
          </a:p>
          <a:p>
            <a:pPr>
              <a:lnSpc>
                <a:spcPts val="1900"/>
              </a:lnSpc>
              <a:spcAft>
                <a:spcPts val="1200"/>
              </a:spcAft>
              <a:buFont typeface="Wingdings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4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8B58BE-0424-3E4F-8614-6A5B5B05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227" y="251085"/>
            <a:ext cx="4102443" cy="3708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3223D4-F8A6-4E49-B790-098B7A268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05" y="2341090"/>
            <a:ext cx="5604903" cy="2571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740C2A-E4AD-3B47-A51A-E19600A9AF1B}"/>
              </a:ext>
            </a:extLst>
          </p:cNvPr>
          <p:cNvSpPr txBox="1"/>
          <p:nvPr/>
        </p:nvSpPr>
        <p:spPr>
          <a:xfrm>
            <a:off x="338139" y="720278"/>
            <a:ext cx="44990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Currently there are two global coral reef mapping projects: the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Allen Coral Atlas</a:t>
            </a:r>
            <a:r>
              <a:rPr lang="en-US" sz="1200" dirty="0"/>
              <a:t>, and the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Khaled bin Sultan Living Oceans Foundation</a:t>
            </a:r>
            <a:r>
              <a:rPr lang="en-US" sz="1200" dirty="0"/>
              <a:t>.</a:t>
            </a:r>
          </a:p>
          <a:p>
            <a:r>
              <a:rPr lang="en-US" sz="1200" dirty="0"/>
              <a:t>They map depths using satellite imagery that is validated by sonar/lidar. This process is expensive and time-consuming.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F4F4E0-D8B3-6943-ABCF-C5E39F88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9" y="147578"/>
            <a:ext cx="4409075" cy="572700"/>
          </a:xfrm>
        </p:spPr>
        <p:txBody>
          <a:bodyPr/>
          <a:lstStyle/>
          <a:p>
            <a:r>
              <a:rPr lang="en-US" sz="2000" dirty="0"/>
              <a:t>Coral reef mapping</a:t>
            </a:r>
          </a:p>
        </p:txBody>
      </p:sp>
    </p:spTree>
    <p:extLst>
      <p:ext uri="{BB962C8B-B14F-4D97-AF65-F5344CB8AC3E}">
        <p14:creationId xmlns:p14="http://schemas.microsoft.com/office/powerpoint/2010/main" val="102054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79" y="113908"/>
            <a:ext cx="4878273" cy="572700"/>
          </a:xfrm>
        </p:spPr>
        <p:txBody>
          <a:bodyPr/>
          <a:lstStyle/>
          <a:p>
            <a:r>
              <a:rPr lang="en-US" sz="2000" dirty="0"/>
              <a:t>NASA’s ICESat-2 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54EE2-115E-2F43-A65C-B1DE1A55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64" y="193145"/>
            <a:ext cx="4093351" cy="259565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D6AA5B-B4AE-2A45-8C9E-E9BD60F6D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253" y="193145"/>
            <a:ext cx="665762" cy="41492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C79C880-138B-4F47-B9CF-30393D839BCE}"/>
              </a:ext>
            </a:extLst>
          </p:cNvPr>
          <p:cNvSpPr txBox="1">
            <a:spLocks/>
          </p:cNvSpPr>
          <p:nvPr/>
        </p:nvSpPr>
        <p:spPr>
          <a:xfrm>
            <a:off x="174620" y="701477"/>
            <a:ext cx="3940472" cy="256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4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ICESat-2 is a satellite laser altimeter making repeated observations of ice/land/ocean elevations globally.</a:t>
            </a:r>
          </a:p>
          <a:p>
            <a:pPr>
              <a:lnSpc>
                <a:spcPts val="14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ICESat-2’s </a:t>
            </a:r>
            <a:r>
              <a:rPr lang="en-US" sz="1200" dirty="0">
                <a:solidFill>
                  <a:srgbClr val="0070C0"/>
                </a:solidFill>
              </a:rPr>
              <a:t>blue</a:t>
            </a:r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 dirty="0">
                <a:solidFill>
                  <a:srgbClr val="00FA00"/>
                </a:solidFill>
              </a:rPr>
              <a:t>green </a:t>
            </a:r>
            <a:r>
              <a:rPr lang="en-US" sz="1200" dirty="0">
                <a:solidFill>
                  <a:schemeClr val="tx1"/>
                </a:solidFill>
              </a:rPr>
              <a:t>laser penetrates water and measures shallow water bathymetry to decimeter accuracy.</a:t>
            </a:r>
          </a:p>
          <a:p>
            <a:pPr>
              <a:lnSpc>
                <a:spcPts val="14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Our goal – use ICESat-2 data as “ground truth” for estimation of coral reef bathymetry.</a:t>
            </a:r>
          </a:p>
        </p:txBody>
      </p:sp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4DB4CCCB-8C77-7F41-BAA6-7B8AF178A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77886">
            <a:off x="5190513" y="2958816"/>
            <a:ext cx="1141495" cy="11414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41E536-DCD5-2E42-A372-05ADB1CB44BA}"/>
              </a:ext>
            </a:extLst>
          </p:cNvPr>
          <p:cNvSpPr/>
          <p:nvPr/>
        </p:nvSpPr>
        <p:spPr>
          <a:xfrm>
            <a:off x="6448092" y="3079440"/>
            <a:ext cx="237400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50" dirty="0"/>
              <a:t>ICESat-2 projects six laser beams, separated by 90 m to 3 km. </a:t>
            </a:r>
          </a:p>
          <a:p>
            <a:endParaRPr lang="en-IN" sz="1050" dirty="0"/>
          </a:p>
          <a:p>
            <a:r>
              <a:rPr lang="en-IN" sz="1050" dirty="0"/>
              <a:t>Each beam can provide independent ground truth over a reef.</a:t>
            </a:r>
          </a:p>
        </p:txBody>
      </p:sp>
    </p:spTree>
    <p:extLst>
      <p:ext uri="{BB962C8B-B14F-4D97-AF65-F5344CB8AC3E}">
        <p14:creationId xmlns:p14="http://schemas.microsoft.com/office/powerpoint/2010/main" val="254590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79" y="113908"/>
            <a:ext cx="4878273" cy="572700"/>
          </a:xfrm>
        </p:spPr>
        <p:txBody>
          <a:bodyPr/>
          <a:lstStyle/>
          <a:p>
            <a:r>
              <a:rPr lang="en-US" sz="2000" dirty="0"/>
              <a:t>NASA’s ICESat-2 Mission</a:t>
            </a:r>
          </a:p>
        </p:txBody>
      </p:sp>
      <p:pic>
        <p:nvPicPr>
          <p:cNvPr id="10" name="Picture 9" descr="A picture containing device&#10;&#10;Description automatically generated">
            <a:extLst>
              <a:ext uri="{FF2B5EF4-FFF2-40B4-BE49-F238E27FC236}">
                <a16:creationId xmlns:a16="http://schemas.microsoft.com/office/drawing/2014/main" id="{818415E8-A013-E74E-BC85-35850AE88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77886">
            <a:off x="5190513" y="2958816"/>
            <a:ext cx="1141495" cy="11414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8DBEF6-5968-5A4D-B174-6A1A2C3A7525}"/>
              </a:ext>
            </a:extLst>
          </p:cNvPr>
          <p:cNvSpPr/>
          <p:nvPr/>
        </p:nvSpPr>
        <p:spPr>
          <a:xfrm>
            <a:off x="6448092" y="3079440"/>
            <a:ext cx="237400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50" dirty="0"/>
              <a:t>ICESat-2 projects six laser beams, separated by 90 m to 3 km. </a:t>
            </a:r>
          </a:p>
          <a:p>
            <a:endParaRPr lang="en-IN" sz="1050" dirty="0"/>
          </a:p>
          <a:p>
            <a:r>
              <a:rPr lang="en-IN" sz="1050" dirty="0"/>
              <a:t>Each beam can provide independent ground truth over a reef.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54EE2-115E-2F43-A65C-B1DE1A55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664" y="193145"/>
            <a:ext cx="4093351" cy="259565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D6AA5B-B4AE-2A45-8C9E-E9BD60F6D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253" y="193145"/>
            <a:ext cx="665762" cy="41492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C79C880-138B-4F47-B9CF-30393D839BCE}"/>
              </a:ext>
            </a:extLst>
          </p:cNvPr>
          <p:cNvSpPr txBox="1">
            <a:spLocks/>
          </p:cNvSpPr>
          <p:nvPr/>
        </p:nvSpPr>
        <p:spPr>
          <a:xfrm>
            <a:off x="174620" y="701477"/>
            <a:ext cx="3940472" cy="256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4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ICESat-2 is a satellite laser altimeter making repeated observations of ice/land/ocean elevations globally.</a:t>
            </a:r>
          </a:p>
          <a:p>
            <a:pPr>
              <a:lnSpc>
                <a:spcPts val="14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ICESat-2’s </a:t>
            </a:r>
            <a:r>
              <a:rPr lang="en-US" sz="1200" dirty="0">
                <a:solidFill>
                  <a:srgbClr val="0070C0"/>
                </a:solidFill>
              </a:rPr>
              <a:t>blue</a:t>
            </a:r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 dirty="0">
                <a:solidFill>
                  <a:srgbClr val="00FA00"/>
                </a:solidFill>
              </a:rPr>
              <a:t>green</a:t>
            </a:r>
            <a:r>
              <a:rPr lang="en-US" sz="1200" dirty="0">
                <a:solidFill>
                  <a:schemeClr val="tx1"/>
                </a:solidFill>
              </a:rPr>
              <a:t> laser penetrates water and measures shallow water bathymetry to decimeter accuracy.</a:t>
            </a:r>
          </a:p>
          <a:p>
            <a:pPr>
              <a:lnSpc>
                <a:spcPts val="14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Our goal – use ICESat-2 data as “ground truth” for estimation of coral reef bathymetry.</a:t>
            </a:r>
          </a:p>
        </p:txBody>
      </p:sp>
      <p:pic>
        <p:nvPicPr>
          <p:cNvPr id="8" name="Google Shape;60;p14">
            <a:extLst>
              <a:ext uri="{FF2B5EF4-FFF2-40B4-BE49-F238E27FC236}">
                <a16:creationId xmlns:a16="http://schemas.microsoft.com/office/drawing/2014/main" id="{66F68715-81F7-034D-9036-BC3404F9DA3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033" y="2874778"/>
            <a:ext cx="3190239" cy="198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AB2D16-9700-974E-A40D-1CBE09F8F494}"/>
              </a:ext>
            </a:extLst>
          </p:cNvPr>
          <p:cNvSpPr txBox="1"/>
          <p:nvPr/>
        </p:nvSpPr>
        <p:spPr>
          <a:xfrm>
            <a:off x="3672165" y="4170988"/>
            <a:ext cx="1970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ICESat-2 orbits Earth 15 times daily…</a:t>
            </a:r>
          </a:p>
        </p:txBody>
      </p:sp>
    </p:spTree>
    <p:extLst>
      <p:ext uri="{BB962C8B-B14F-4D97-AF65-F5344CB8AC3E}">
        <p14:creationId xmlns:p14="http://schemas.microsoft.com/office/powerpoint/2010/main" val="367577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79" y="113908"/>
            <a:ext cx="4878273" cy="572700"/>
          </a:xfrm>
        </p:spPr>
        <p:txBody>
          <a:bodyPr/>
          <a:lstStyle/>
          <a:p>
            <a:r>
              <a:rPr lang="en-US" sz="2000" dirty="0"/>
              <a:t>NASA’s ICESat-2 Mission</a:t>
            </a:r>
          </a:p>
        </p:txBody>
      </p:sp>
      <p:pic>
        <p:nvPicPr>
          <p:cNvPr id="10" name="Picture 9" descr="A picture containing device&#10;&#10;Description automatically generated">
            <a:extLst>
              <a:ext uri="{FF2B5EF4-FFF2-40B4-BE49-F238E27FC236}">
                <a16:creationId xmlns:a16="http://schemas.microsoft.com/office/drawing/2014/main" id="{818415E8-A013-E74E-BC85-35850AE88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77886">
            <a:off x="5190513" y="2958816"/>
            <a:ext cx="1141495" cy="11414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8DBEF6-5968-5A4D-B174-6A1A2C3A7525}"/>
              </a:ext>
            </a:extLst>
          </p:cNvPr>
          <p:cNvSpPr/>
          <p:nvPr/>
        </p:nvSpPr>
        <p:spPr>
          <a:xfrm>
            <a:off x="6448092" y="3079440"/>
            <a:ext cx="237400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50" dirty="0"/>
              <a:t>ICESat-2 projects six laser beams, separated by 90 m to 3 km. </a:t>
            </a:r>
          </a:p>
          <a:p>
            <a:endParaRPr lang="en-IN" sz="1050" dirty="0"/>
          </a:p>
          <a:p>
            <a:r>
              <a:rPr lang="en-IN" sz="1050" dirty="0"/>
              <a:t>Each beam can provide independent ground truth over a reef.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54EE2-115E-2F43-A65C-B1DE1A55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664" y="193145"/>
            <a:ext cx="4093351" cy="259565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D6AA5B-B4AE-2A45-8C9E-E9BD60F6D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253" y="193145"/>
            <a:ext cx="665762" cy="41492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C79C880-138B-4F47-B9CF-30393D839BCE}"/>
              </a:ext>
            </a:extLst>
          </p:cNvPr>
          <p:cNvSpPr txBox="1">
            <a:spLocks/>
          </p:cNvSpPr>
          <p:nvPr/>
        </p:nvSpPr>
        <p:spPr>
          <a:xfrm>
            <a:off x="174620" y="701477"/>
            <a:ext cx="3940472" cy="256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4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ICESat-2 is a satellite laser altimeter making repeated observations of ice/land/ocean elevations globally.</a:t>
            </a:r>
          </a:p>
          <a:p>
            <a:pPr>
              <a:lnSpc>
                <a:spcPts val="14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ICESat-2’s </a:t>
            </a:r>
            <a:r>
              <a:rPr lang="en-US" sz="1200" dirty="0">
                <a:solidFill>
                  <a:srgbClr val="0070C0"/>
                </a:solidFill>
              </a:rPr>
              <a:t>blue</a:t>
            </a:r>
            <a:r>
              <a:rPr lang="en-US" sz="1200" dirty="0">
                <a:solidFill>
                  <a:schemeClr val="tx1"/>
                </a:solidFill>
              </a:rPr>
              <a:t>-</a:t>
            </a:r>
            <a:r>
              <a:rPr lang="en-US" sz="1200" dirty="0">
                <a:solidFill>
                  <a:srgbClr val="00FA00"/>
                </a:solidFill>
              </a:rPr>
              <a:t>green</a:t>
            </a:r>
            <a:r>
              <a:rPr lang="en-US" sz="1200" dirty="0">
                <a:solidFill>
                  <a:schemeClr val="tx1"/>
                </a:solidFill>
              </a:rPr>
              <a:t> laser penetrates water and measures shallow water bathymetry to decimeter accuracy.</a:t>
            </a:r>
          </a:p>
          <a:p>
            <a:pPr>
              <a:lnSpc>
                <a:spcPts val="14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Our goal – use ICESat-2 data as “ground truth” for estimation of coral reef bathymetry.</a:t>
            </a:r>
          </a:p>
        </p:txBody>
      </p:sp>
      <p:pic>
        <p:nvPicPr>
          <p:cNvPr id="8" name="Google Shape;60;p14">
            <a:extLst>
              <a:ext uri="{FF2B5EF4-FFF2-40B4-BE49-F238E27FC236}">
                <a16:creationId xmlns:a16="http://schemas.microsoft.com/office/drawing/2014/main" id="{66F68715-81F7-034D-9036-BC3404F9DA3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033" y="2874778"/>
            <a:ext cx="3190239" cy="198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210D8-2A3A-D447-B396-ADB88DB56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06" y="2874778"/>
            <a:ext cx="2717522" cy="1986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AB2D16-9700-974E-A40D-1CBE09F8F494}"/>
              </a:ext>
            </a:extLst>
          </p:cNvPr>
          <p:cNvSpPr txBox="1"/>
          <p:nvPr/>
        </p:nvSpPr>
        <p:spPr>
          <a:xfrm>
            <a:off x="3672165" y="4170988"/>
            <a:ext cx="1970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ICESat-2 orbits Earth 15 times daily… covering 1387 different ground tracks over </a:t>
            </a:r>
          </a:p>
          <a:p>
            <a:r>
              <a:rPr lang="en-US" sz="1050" dirty="0"/>
              <a:t>3 months before starting over. </a:t>
            </a:r>
          </a:p>
        </p:txBody>
      </p:sp>
    </p:spTree>
    <p:extLst>
      <p:ext uri="{BB962C8B-B14F-4D97-AF65-F5344CB8AC3E}">
        <p14:creationId xmlns:p14="http://schemas.microsoft.com/office/powerpoint/2010/main" val="320315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table, holding, black&#10;&#10;Description automatically generated">
            <a:extLst>
              <a:ext uri="{FF2B5EF4-FFF2-40B4-BE49-F238E27FC236}">
                <a16:creationId xmlns:a16="http://schemas.microsoft.com/office/drawing/2014/main" id="{74677118-7F27-DE49-A5BD-A14D466A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76" y="1252424"/>
            <a:ext cx="1843223" cy="286511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480121-1937-9F4F-AD75-0CE0E235C376}"/>
              </a:ext>
            </a:extLst>
          </p:cNvPr>
          <p:cNvCxnSpPr/>
          <p:nvPr/>
        </p:nvCxnSpPr>
        <p:spPr>
          <a:xfrm>
            <a:off x="8213174" y="452819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9E4D0D-835D-C546-A6E7-456908F81B94}"/>
              </a:ext>
            </a:extLst>
          </p:cNvPr>
          <p:cNvCxnSpPr>
            <a:cxnSpLocks/>
          </p:cNvCxnSpPr>
          <p:nvPr/>
        </p:nvCxnSpPr>
        <p:spPr>
          <a:xfrm flipH="1">
            <a:off x="8799047" y="1620733"/>
            <a:ext cx="98558" cy="95101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70C3F5-B6E4-2245-A73B-6C823299C78C}"/>
              </a:ext>
            </a:extLst>
          </p:cNvPr>
          <p:cNvCxnSpPr>
            <a:cxnSpLocks/>
          </p:cNvCxnSpPr>
          <p:nvPr/>
        </p:nvCxnSpPr>
        <p:spPr>
          <a:xfrm flipH="1">
            <a:off x="8623832" y="2571750"/>
            <a:ext cx="175215" cy="1545788"/>
          </a:xfrm>
          <a:prstGeom prst="line">
            <a:avLst/>
          </a:prstGeom>
          <a:ln w="158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2DE879-8F8B-0C4C-96F1-D8B9955112A7}"/>
              </a:ext>
            </a:extLst>
          </p:cNvPr>
          <p:cNvCxnSpPr>
            <a:cxnSpLocks/>
          </p:cNvCxnSpPr>
          <p:nvPr/>
        </p:nvCxnSpPr>
        <p:spPr>
          <a:xfrm flipH="1">
            <a:off x="8897605" y="1252424"/>
            <a:ext cx="49411" cy="368309"/>
          </a:xfrm>
          <a:prstGeom prst="line">
            <a:avLst/>
          </a:prstGeom>
          <a:ln w="158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BE7C42D-B181-1D4A-971A-CF2D58912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26"/>
          <a:stretch/>
        </p:blipFill>
        <p:spPr>
          <a:xfrm>
            <a:off x="3079759" y="542292"/>
            <a:ext cx="2889429" cy="44913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B6ABE7-5090-034E-8009-7E8B23785815}"/>
              </a:ext>
            </a:extLst>
          </p:cNvPr>
          <p:cNvSpPr txBox="1"/>
          <p:nvPr/>
        </p:nvSpPr>
        <p:spPr>
          <a:xfrm>
            <a:off x="4727450" y="1792697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India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936D3-DEE5-5944-A894-BA6C47FF2DA8}"/>
              </a:ext>
            </a:extLst>
          </p:cNvPr>
          <p:cNvSpPr txBox="1"/>
          <p:nvPr/>
        </p:nvSpPr>
        <p:spPr>
          <a:xfrm>
            <a:off x="4506178" y="3722326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Maldives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CF4289-2983-EC44-9DC6-C1D66755EFFB}"/>
              </a:ext>
            </a:extLst>
          </p:cNvPr>
          <p:cNvSpPr txBox="1"/>
          <p:nvPr/>
        </p:nvSpPr>
        <p:spPr>
          <a:xfrm rot="16629533">
            <a:off x="4224944" y="2722651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FF00"/>
                </a:solidFill>
              </a:rPr>
              <a:t>Track 508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C61ACC3-1A63-EC40-AA92-175768E6C13A}"/>
              </a:ext>
            </a:extLst>
          </p:cNvPr>
          <p:cNvSpPr txBox="1">
            <a:spLocks/>
          </p:cNvSpPr>
          <p:nvPr/>
        </p:nvSpPr>
        <p:spPr>
          <a:xfrm>
            <a:off x="373224" y="62091"/>
            <a:ext cx="86404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ICESat-2 bathymetry profile example (</a:t>
            </a:r>
            <a:r>
              <a:rPr lang="en-US" sz="2000" dirty="0" err="1"/>
              <a:t>Dhiffushi</a:t>
            </a:r>
            <a:r>
              <a:rPr lang="en-US" sz="2000" dirty="0"/>
              <a:t>, Maldives)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10A753-1B5F-684A-9AF0-9B86E8B61A86}"/>
              </a:ext>
            </a:extLst>
          </p:cNvPr>
          <p:cNvSpPr/>
          <p:nvPr/>
        </p:nvSpPr>
        <p:spPr>
          <a:xfrm>
            <a:off x="4473811" y="3735434"/>
            <a:ext cx="79139" cy="96792"/>
          </a:xfrm>
          <a:prstGeom prst="rect">
            <a:avLst/>
          </a:prstGeom>
          <a:noFill/>
          <a:ln w="15875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3224" y="67831"/>
            <a:ext cx="8640476" cy="572700"/>
          </a:xfrm>
        </p:spPr>
        <p:txBody>
          <a:bodyPr/>
          <a:lstStyle/>
          <a:p>
            <a:pPr algn="ctr"/>
            <a:r>
              <a:rPr lang="en-US" sz="2000" dirty="0"/>
              <a:t>ICESat-2 bathymetry profile example (</a:t>
            </a:r>
            <a:r>
              <a:rPr lang="en-US" sz="2000" dirty="0" err="1"/>
              <a:t>Dhiffushi</a:t>
            </a:r>
            <a:r>
              <a:rPr lang="en-US" sz="2000" dirty="0"/>
              <a:t>, Maldives)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9454" r="9159" b="3831"/>
          <a:stretch/>
        </p:blipFill>
        <p:spPr>
          <a:xfrm>
            <a:off x="0" y="1157347"/>
            <a:ext cx="7548825" cy="3214902"/>
          </a:xfrm>
          <a:prstGeom prst="rect">
            <a:avLst/>
          </a:prstGeom>
        </p:spPr>
      </p:pic>
      <p:pic>
        <p:nvPicPr>
          <p:cNvPr id="3" name="Picture 2" descr="A picture containing sitting, table, holding, black&#10;&#10;Description automatically generated">
            <a:extLst>
              <a:ext uri="{FF2B5EF4-FFF2-40B4-BE49-F238E27FC236}">
                <a16:creationId xmlns:a16="http://schemas.microsoft.com/office/drawing/2014/main" id="{74677118-7F27-DE49-A5BD-A14D466AA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776" y="1252424"/>
            <a:ext cx="1843223" cy="28651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794F7D-BDAA-154B-84AC-9FDDDBDF582A}"/>
              </a:ext>
            </a:extLst>
          </p:cNvPr>
          <p:cNvSpPr/>
          <p:nvPr/>
        </p:nvSpPr>
        <p:spPr>
          <a:xfrm rot="16621715">
            <a:off x="7519754" y="2573152"/>
            <a:ext cx="28617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Track 508, Beam gt1l, 2018-10-31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480121-1937-9F4F-AD75-0CE0E235C376}"/>
              </a:ext>
            </a:extLst>
          </p:cNvPr>
          <p:cNvCxnSpPr/>
          <p:nvPr/>
        </p:nvCxnSpPr>
        <p:spPr>
          <a:xfrm>
            <a:off x="8213174" y="452819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9E4D0D-835D-C546-A6E7-456908F81B94}"/>
              </a:ext>
            </a:extLst>
          </p:cNvPr>
          <p:cNvCxnSpPr>
            <a:cxnSpLocks/>
          </p:cNvCxnSpPr>
          <p:nvPr/>
        </p:nvCxnSpPr>
        <p:spPr>
          <a:xfrm flipH="1">
            <a:off x="8799047" y="1620733"/>
            <a:ext cx="98558" cy="95101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70C3F5-B6E4-2245-A73B-6C823299C78C}"/>
              </a:ext>
            </a:extLst>
          </p:cNvPr>
          <p:cNvCxnSpPr>
            <a:cxnSpLocks/>
          </p:cNvCxnSpPr>
          <p:nvPr/>
        </p:nvCxnSpPr>
        <p:spPr>
          <a:xfrm flipH="1">
            <a:off x="8623832" y="2571750"/>
            <a:ext cx="175215" cy="1545788"/>
          </a:xfrm>
          <a:prstGeom prst="line">
            <a:avLst/>
          </a:prstGeom>
          <a:ln w="158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2DE879-8F8B-0C4C-96F1-D8B9955112A7}"/>
              </a:ext>
            </a:extLst>
          </p:cNvPr>
          <p:cNvCxnSpPr>
            <a:cxnSpLocks/>
          </p:cNvCxnSpPr>
          <p:nvPr/>
        </p:nvCxnSpPr>
        <p:spPr>
          <a:xfrm flipH="1">
            <a:off x="8897605" y="1252424"/>
            <a:ext cx="49411" cy="368309"/>
          </a:xfrm>
          <a:prstGeom prst="line">
            <a:avLst/>
          </a:prstGeom>
          <a:ln w="158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49C0DF-093E-9745-A00C-37225CB93B6F}"/>
              </a:ext>
            </a:extLst>
          </p:cNvPr>
          <p:cNvSpPr txBox="1"/>
          <p:nvPr/>
        </p:nvSpPr>
        <p:spPr>
          <a:xfrm>
            <a:off x="2260874" y="1553613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photons classified as ocean surface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D62BC4-1D46-834A-B5D5-E6FF8BB516C3}"/>
              </a:ext>
            </a:extLst>
          </p:cNvPr>
          <p:cNvSpPr txBox="1"/>
          <p:nvPr/>
        </p:nvSpPr>
        <p:spPr>
          <a:xfrm>
            <a:off x="1207834" y="1938333"/>
            <a:ext cx="1237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8F00"/>
                </a:solidFill>
              </a:rPr>
              <a:t>photons classified as reef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6C89A2-96CF-1349-9104-9D70AC31C03F}"/>
              </a:ext>
            </a:extLst>
          </p:cNvPr>
          <p:cNvSpPr txBox="1"/>
          <p:nvPr/>
        </p:nvSpPr>
        <p:spPr>
          <a:xfrm>
            <a:off x="198321" y="925198"/>
            <a:ext cx="4414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Classify individual ICESat-2 photons as reef or ocean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31B90D-DB69-A044-A267-1E77FDB56EED}"/>
              </a:ext>
            </a:extLst>
          </p:cNvPr>
          <p:cNvCxnSpPr>
            <a:cxnSpLocks/>
          </p:cNvCxnSpPr>
          <p:nvPr/>
        </p:nvCxnSpPr>
        <p:spPr>
          <a:xfrm>
            <a:off x="2823138" y="2949591"/>
            <a:ext cx="4544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diamond" w="med" len="sm"/>
            <a:tailEnd type="diamond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E6BD6C-951A-E646-8E1D-D6E389318EE0}"/>
              </a:ext>
            </a:extLst>
          </p:cNvPr>
          <p:cNvSpPr txBox="1"/>
          <p:nvPr/>
        </p:nvSpPr>
        <p:spPr>
          <a:xfrm>
            <a:off x="2822941" y="2970625"/>
            <a:ext cx="4347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km</a:t>
            </a:r>
          </a:p>
        </p:txBody>
      </p:sp>
    </p:spTree>
    <p:extLst>
      <p:ext uri="{BB962C8B-B14F-4D97-AF65-F5344CB8AC3E}">
        <p14:creationId xmlns:p14="http://schemas.microsoft.com/office/powerpoint/2010/main" val="35996696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5620</TotalTime>
  <Words>1093</Words>
  <Application>Microsoft Macintosh PowerPoint</Application>
  <PresentationFormat>On-screen Show (16:9)</PresentationFormat>
  <Paragraphs>150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Symbol</vt:lpstr>
      <vt:lpstr>Wingdings</vt:lpstr>
      <vt:lpstr>Simple Light</vt:lpstr>
      <vt:lpstr>Comparative geomorphology of coral reefs from a joint analysis of ICESat-2 bathymetry and multi-spectral imagery using machine learning</vt:lpstr>
      <vt:lpstr>Introduction to coral reefs</vt:lpstr>
      <vt:lpstr>Threats to coral reefs</vt:lpstr>
      <vt:lpstr>Coral reef mapping</vt:lpstr>
      <vt:lpstr>NASA’s ICESat-2 Mission</vt:lpstr>
      <vt:lpstr>NASA’s ICESat-2 Mission</vt:lpstr>
      <vt:lpstr>NASA’s ICESat-2 Mission</vt:lpstr>
      <vt:lpstr>PowerPoint Presentation</vt:lpstr>
      <vt:lpstr>ICESat-2 bathymetry profile example (Dhiffushi, Maldives)</vt:lpstr>
      <vt:lpstr>Methodology</vt:lpstr>
      <vt:lpstr>PowerPoint Presentation</vt:lpstr>
      <vt:lpstr>ICESat-2 bathymetry profile example (Dhiffushi, Maldives)</vt:lpstr>
      <vt:lpstr>PowerPoint Presentation</vt:lpstr>
      <vt:lpstr>PowerPoint Presentation</vt:lpstr>
      <vt:lpstr>Sentinel-2 Multispectral Imagery (Moce, Fiji)</vt:lpstr>
      <vt:lpstr>Bathymetry from imagery</vt:lpstr>
      <vt:lpstr>Moce, Fiji</vt:lpstr>
      <vt:lpstr>Moce, Fiji</vt:lpstr>
      <vt:lpstr>PowerPoint Presentation</vt:lpstr>
      <vt:lpstr>Ono-i-Lau, Fiji</vt:lpstr>
      <vt:lpstr>Bathymetry histograms of two Fiji reefs</vt:lpstr>
      <vt:lpstr>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Karan S</cp:lastModifiedBy>
  <cp:revision>152</cp:revision>
  <dcterms:modified xsi:type="dcterms:W3CDTF">2019-12-08T23:38:09Z</dcterms:modified>
</cp:coreProperties>
</file>